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51"/>
  </p:notesMasterIdLst>
  <p:sldIdLst>
    <p:sldId id="374" r:id="rId3"/>
    <p:sldId id="378" r:id="rId4"/>
    <p:sldId id="372" r:id="rId5"/>
    <p:sldId id="345" r:id="rId6"/>
    <p:sldId id="348" r:id="rId7"/>
    <p:sldId id="350" r:id="rId8"/>
    <p:sldId id="326" r:id="rId9"/>
    <p:sldId id="327" r:id="rId10"/>
    <p:sldId id="329" r:id="rId11"/>
    <p:sldId id="379" r:id="rId12"/>
    <p:sldId id="351" r:id="rId13"/>
    <p:sldId id="322" r:id="rId14"/>
    <p:sldId id="333" r:id="rId15"/>
    <p:sldId id="382" r:id="rId16"/>
    <p:sldId id="381" r:id="rId17"/>
    <p:sldId id="332" r:id="rId18"/>
    <p:sldId id="375" r:id="rId19"/>
    <p:sldId id="376" r:id="rId20"/>
    <p:sldId id="377" r:id="rId21"/>
    <p:sldId id="323" r:id="rId22"/>
    <p:sldId id="380" r:id="rId23"/>
    <p:sldId id="337" r:id="rId24"/>
    <p:sldId id="334" r:id="rId25"/>
    <p:sldId id="324" r:id="rId26"/>
    <p:sldId id="353" r:id="rId27"/>
    <p:sldId id="354" r:id="rId28"/>
    <p:sldId id="355" r:id="rId29"/>
    <p:sldId id="356" r:id="rId30"/>
    <p:sldId id="357" r:id="rId31"/>
    <p:sldId id="358" r:id="rId32"/>
    <p:sldId id="359" r:id="rId33"/>
    <p:sldId id="360" r:id="rId34"/>
    <p:sldId id="361" r:id="rId35"/>
    <p:sldId id="362" r:id="rId36"/>
    <p:sldId id="363" r:id="rId37"/>
    <p:sldId id="364" r:id="rId38"/>
    <p:sldId id="366" r:id="rId39"/>
    <p:sldId id="367" r:id="rId40"/>
    <p:sldId id="368" r:id="rId41"/>
    <p:sldId id="369" r:id="rId42"/>
    <p:sldId id="370" r:id="rId43"/>
    <p:sldId id="339" r:id="rId44"/>
    <p:sldId id="341" r:id="rId45"/>
    <p:sldId id="340" r:id="rId46"/>
    <p:sldId id="325" r:id="rId47"/>
    <p:sldId id="343" r:id="rId48"/>
    <p:sldId id="336" r:id="rId49"/>
    <p:sldId id="296" r:id="rId5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B6CD"/>
    <a:srgbClr val="ECCBEA"/>
    <a:srgbClr val="2468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30" autoAdjust="0"/>
    <p:restoredTop sz="79315" autoAdjust="0"/>
  </p:normalViewPr>
  <p:slideViewPr>
    <p:cSldViewPr snapToGrid="0" showGuides="1">
      <p:cViewPr varScale="1">
        <p:scale>
          <a:sx n="57" d="100"/>
          <a:sy n="57" d="100"/>
        </p:scale>
        <p:origin x="1272" y="78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94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microsoft.com/office/2015/10/relationships/revisionInfo" Target="revisionInfo.xml"/><Relationship Id="rId8" Type="http://schemas.openxmlformats.org/officeDocument/2006/relationships/slide" Target="slides/slide6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C39EAD-E62A-4180-B3A9-85BDCBC77F39}" type="datetimeFigureOut">
              <a:rPr lang="ru-RU" smtClean="0"/>
              <a:t>10.11.2017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BAE9BA-F8AD-474A-A6A4-80472CC89C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08800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BAE9BA-F8AD-474A-A6A4-80472CC89CA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397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E9BA-F8AD-474A-A6A4-80472CC89CA2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4300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E9BA-F8AD-474A-A6A4-80472CC89CA2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30250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E9BA-F8AD-474A-A6A4-80472CC89CA2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09667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E9BA-F8AD-474A-A6A4-80472CC89CA2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4976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BAE9BA-F8AD-474A-A6A4-80472CC89CA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68401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E9BA-F8AD-474A-A6A4-80472CC89CA2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57995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E9BA-F8AD-474A-A6A4-80472CC89CA2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5166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E9BA-F8AD-474A-A6A4-80472CC89CA2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67493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BAE9BA-F8AD-474A-A6A4-80472CC89CA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4131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E9BA-F8AD-474A-A6A4-80472CC89CA2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7682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Почему людям,</a:t>
            </a:r>
            <a:r>
              <a:rPr lang="ru-RU" baseline="0" dirty="0"/>
              <a:t> всем вокруг, и тем, кто вокруг вас и те, кого вы приглашаете в Ори, почему всем людям хочется этой социализации</a:t>
            </a:r>
            <a:r>
              <a:rPr lang="en-US" baseline="0" dirty="0"/>
              <a:t>? </a:t>
            </a:r>
            <a:r>
              <a:rPr lang="ru-RU" baseline="0" dirty="0"/>
              <a:t>Почему им хочется вступить в группу единомышленников</a:t>
            </a:r>
            <a:r>
              <a:rPr lang="en-US" baseline="0" dirty="0"/>
              <a:t>?</a:t>
            </a:r>
            <a:r>
              <a:rPr lang="ru-RU" dirty="0"/>
              <a:t> </a:t>
            </a:r>
            <a:endParaRPr lang="en-US" dirty="0"/>
          </a:p>
          <a:p>
            <a:r>
              <a:rPr lang="ru-RU" dirty="0"/>
              <a:t>Во-первых</a:t>
            </a:r>
            <a:r>
              <a:rPr lang="ru-RU" baseline="0" dirty="0"/>
              <a:t> отвлечься от работы и рутины. День обычного человека, похож на предыдущий.</a:t>
            </a:r>
          </a:p>
          <a:p>
            <a:r>
              <a:rPr lang="ru-RU" baseline="0" dirty="0"/>
              <a:t>Людям всегда нужно окружение – это их природа, необходимо общение\</a:t>
            </a:r>
          </a:p>
          <a:p>
            <a:r>
              <a:rPr lang="ru-RU" baseline="0" dirty="0"/>
              <a:t>И третье – людям необходимо разнообразить свою будничную жизнь чем-то развивающим. Что бы не просто поговорить с подружками и друзьями и обсудить последние новости и сплетни, а чтобы от свободного времени тоже получать какой-то интересный опыт и развитие.</a:t>
            </a:r>
            <a:endParaRPr lang="ru-RU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0117A-B39B-48CB-AF2C-DDCA7200F0E5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14418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E9BA-F8AD-474A-A6A4-80472CC89CA2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01558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E9BA-F8AD-474A-A6A4-80472CC89CA2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5112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E9BA-F8AD-474A-A6A4-80472CC89CA2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54200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E9BA-F8AD-474A-A6A4-80472CC89CA2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15643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E9BA-F8AD-474A-A6A4-80472CC89CA2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64691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E9BA-F8AD-474A-A6A4-80472CC89CA2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7203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E9BA-F8AD-474A-A6A4-80472CC89CA2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2888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E9BA-F8AD-474A-A6A4-80472CC89CA2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91039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E9BA-F8AD-474A-A6A4-80472CC89CA2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71001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E9BA-F8AD-474A-A6A4-80472CC89CA2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20567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BAE9BA-F8AD-474A-A6A4-80472CC89CA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612681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E9BA-F8AD-474A-A6A4-80472CC89CA2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721607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E9BA-F8AD-474A-A6A4-80472CC89CA2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380329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E9BA-F8AD-474A-A6A4-80472CC89CA2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544575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E9BA-F8AD-474A-A6A4-80472CC89CA2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887863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E9BA-F8AD-474A-A6A4-80472CC89CA2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501553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E9BA-F8AD-474A-A6A4-80472CC89CA2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988856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E9BA-F8AD-474A-A6A4-80472CC89CA2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416363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4. Celebration,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Dec 20 – Mar 31</a:t>
            </a:r>
          </a:p>
          <a:p>
            <a:r>
              <a:rPr lang="en-US" dirty="0" err="1">
                <a:solidFill>
                  <a:schemeClr val="bg1"/>
                </a:solidFill>
              </a:rPr>
              <a:t>Oriflame</a:t>
            </a:r>
            <a:r>
              <a:rPr lang="en-US" dirty="0">
                <a:solidFill>
                  <a:schemeClr val="bg1"/>
                </a:solidFill>
              </a:rPr>
              <a:t> prepares special edition of a Beauty Book with arty and emotional portraits of real CIS woman done by world class photographer. </a:t>
            </a:r>
          </a:p>
          <a:p>
            <a:r>
              <a:rPr lang="ru-RU" dirty="0">
                <a:solidFill>
                  <a:schemeClr val="bg1"/>
                </a:solidFill>
              </a:rPr>
              <a:t>1</a:t>
            </a:r>
            <a:r>
              <a:rPr lang="en-US" dirty="0">
                <a:solidFill>
                  <a:schemeClr val="bg1"/>
                </a:solidFill>
              </a:rPr>
              <a:t>9 regional photo exhibitions featuring portraits which reflect our view on beauty (we will help in organization of  2 exhibitions won by best performing branches)</a:t>
            </a:r>
          </a:p>
          <a:p>
            <a:r>
              <a:rPr lang="en-US" dirty="0">
                <a:solidFill>
                  <a:schemeClr val="bg1"/>
                </a:solidFill>
              </a:rPr>
              <a:t>Big exhibition and PR event in Moscow </a:t>
            </a:r>
          </a:p>
          <a:p>
            <a:r>
              <a:rPr lang="en-US" dirty="0">
                <a:solidFill>
                  <a:schemeClr val="bg1"/>
                </a:solidFill>
              </a:rPr>
              <a:t>Social media campaign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Overall Objective: Celebrate and spread the world</a:t>
            </a:r>
          </a:p>
          <a:p>
            <a:r>
              <a:rPr lang="en-US" dirty="0">
                <a:solidFill>
                  <a:schemeClr val="bg1"/>
                </a:solidFill>
              </a:rPr>
              <a:t>Reaction of our TA: Proudness and feeling of being a part of something outstanding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Четвертая фаза: Давайте праздновать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После фотосессий у нас будет много историй, фотографий и, наконец, историй о красоте. И, надеюсь, вы встретите много новых людей, которых вы пригласите в свою сеть.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Время для финала! Конечно, нам нужно показать всю эту красоту остальному миру, отпраздновать этот большой момент! Это мы сделаем в марте вместе с вами, проведя фотовыставки по всему региону, где мы покажем результат этой кампании! Мы покажем фотографии, а также видеоролики с анти-кастинг дней, чтобы дать полную картину всей красоты!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те из вас, кто организует лучшие анти-кастинг дни, получат дополнительную поддержку. Мы приедем к вам и поможем вас с организацией дополнительных интересных фотовыставок. Поэтому вам лучше начать готовиться уже сейчас, подумать, как организовать дни анти-кастинга!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 еще не все! Мы также разработаем ограниченный выпуск книги, где мы выберем фотографии, наилучшим образом отражающие наш взгляд на красоту. У нас также будет много материала для использования в социальных сетях в будущем!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Итак, ребята, я надеюсь, что вы очень рады начать это новое путешествие вместе с нами ???? Так вы хотите посмотреть видео?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E9BA-F8AD-474A-A6A4-80472CC89CA2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057197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E9BA-F8AD-474A-A6A4-80472CC89CA2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789185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E9BA-F8AD-474A-A6A4-80472CC89CA2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8828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BAE9BA-F8AD-474A-A6A4-80472CC89CA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510183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0" marR="5080" lvl="0" indent="0" defTabSz="914400" eaLnBrk="1" fontAlgn="auto" latinLnBrk="0" hangingPunct="1">
              <a:lnSpc>
                <a:spcPct val="103400"/>
              </a:lnSpc>
              <a:spcBef>
                <a:spcPts val="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0DC441-6593-6F4E-92F0-FB6F89A192B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1889550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Поэтому позвольте представить вашему вниманию зимнюю кампанию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Антикастинг Орифлэйм - Покажите нам свою красоту ... Вы и ваши друзья получите возможность рассказать нам свои истории красоты и стать звездой на день – все на ваших условиях!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BAE9BA-F8AD-474A-A6A4-80472CC89CA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54403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Как мы это сделаем? Благодаря нашей кампании, начинающейся 9 октября и заканчивающейся в конце февраля. Кампания будет состоять из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 этапов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Этап 1.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Мы начинаем с фазы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тизинга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где мы хотим привлечь внимание людей, чтобы им стало любопытно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Этап 2.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Затем наступает фаза номинации – в этой фазе мы хотим, чтобы люди номинировали своих знакомых, которые, по их мнению, красивы, и делились этой красотой с нами.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Этап 3.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Третья фаза - основное событие этой кампании – «Антикастинг дни - Будь Звездой на Один День». Здесь мы вместе с вами организуем необычный кастинг, где люди, получившие номинацию, могут прийти к нам, чтобы мы сделали их фотографию с помощью профессионального фотографа - показали их красоту. Анти-кастинг очень отличается от обычных кастингов – это кастинг на ваших условиях!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Этап 4.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Наконец, мы заканчиваем празднованием всех историй красоты и фотографий, которые мы получили в номинациях и анти-кастинг днях, организовывая вместе с вами выставки красоты!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BAE9BA-F8AD-474A-A6A4-80472CC89CA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70571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Как мы это сделаем? Благодаря нашей кампании, начинающейся 9 октября и заканчивающейся в конце февраля. Кампания будет состоять из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 этапов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Этап 1.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Мы начинаем с фазы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тизинга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где мы хотим привлечь внимание людей, чтобы им стало любопытно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Этап 2.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Затем наступает фаза номинации – в этой фазе мы хотим, чтобы люди номинировали своих знакомых, которые, по их мнению, красивы, и делились этой красотой с нами.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Этап 3.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Третья фаза - основное событие этой кампании – «Антикастинг дни - Будь Звездой на Один День». Здесь мы вместе с вами организуем необычный кастинг, где люди, получившие номинацию, могут прийти к нам, чтобы мы сделали их фотографию с помощью профессионального фотографа - показали их красоту. Анти-кастинг очень отличается от обычных кастингов – это кастинг на ваших условиях!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Этап 4.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Наконец, мы заканчиваем празднованием всех историй красоты и фотографий, которые мы получили в номинациях и анти-кастинг днях, организовывая вместе с вами выставки красоты!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BAE9BA-F8AD-474A-A6A4-80472CC89CA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03875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E9BA-F8AD-474A-A6A4-80472CC89CA2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96384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E9BA-F8AD-474A-A6A4-80472CC89CA2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0015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.bin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3.png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4524F-0773-42EF-BB02-EE3955CDAC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EA5BC6-1EF6-4931-96D3-A9DB302C2B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85C2E8-EF64-446A-AD45-F1C8FE9AA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C240C-A0BC-4FFD-9963-566B3E67B325}" type="datetimeFigureOut">
              <a:rPr lang="ru-RU" smtClean="0"/>
              <a:t>10.11.2017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F689C0-C4C5-4832-B489-26BC58050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A5C654-4E00-432F-8385-960580F63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E854F-6688-4FAD-BBDA-BDC2A3B428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0801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4B117-F578-4A10-9561-F532F8E97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37E796-45D8-4714-BFD3-B9555FD4C6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B7B657-AFFE-40F2-9959-3548ED29E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C240C-A0BC-4FFD-9963-566B3E67B325}" type="datetimeFigureOut">
              <a:rPr lang="ru-RU" smtClean="0"/>
              <a:t>10.11.2017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F7D9D4-7981-47F7-BF52-C7EFDA0E2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AF8D94-B226-4772-9D4B-DF8F077AA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E854F-6688-4FAD-BBDA-BDC2A3B428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6913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57BB75-59CD-4564-AC87-0D4D262DA4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6D9826-3992-401B-82BF-2D30B47450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6B3FD7-61C4-45E0-8AD7-76501AADE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C240C-A0BC-4FFD-9963-566B3E67B325}" type="datetimeFigureOut">
              <a:rPr lang="ru-RU" smtClean="0"/>
              <a:t>10.11.2017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C40DB0-0112-4550-89DC-1986E36A3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A748AB-D2E9-4E2C-8191-5EEE204D3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E854F-6688-4FAD-BBDA-BDC2A3B428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56022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36AD0-4538-48F9-A390-E9814DE0DDBA}" type="datetimeFigureOut">
              <a:rPr lang="ru-RU" smtClean="0"/>
              <a:t>10.11.2017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78B3F-D39E-40A6-9153-AE6EA374FD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34760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36AD0-4538-48F9-A390-E9814DE0DDBA}" type="datetimeFigureOut">
              <a:rPr lang="ru-RU" smtClean="0"/>
              <a:t>10.11.2017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78B3F-D39E-40A6-9153-AE6EA374FD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88293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36AD0-4538-48F9-A390-E9814DE0DDBA}" type="datetimeFigureOut">
              <a:rPr lang="ru-RU" smtClean="0"/>
              <a:t>10.11.2017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78B3F-D39E-40A6-9153-AE6EA374FD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86751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36AD0-4538-48F9-A390-E9814DE0DDBA}" type="datetimeFigureOut">
              <a:rPr lang="ru-RU" smtClean="0"/>
              <a:t>10.11.2017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78B3F-D39E-40A6-9153-AE6EA374FD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48694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36AD0-4538-48F9-A390-E9814DE0DDBA}" type="datetimeFigureOut">
              <a:rPr lang="ru-RU" smtClean="0"/>
              <a:t>10.11.2017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78B3F-D39E-40A6-9153-AE6EA374FD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56207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36AD0-4538-48F9-A390-E9814DE0DDBA}" type="datetimeFigureOut">
              <a:rPr lang="ru-RU" smtClean="0"/>
              <a:t>10.11.2017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78B3F-D39E-40A6-9153-AE6EA374FD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65184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36AD0-4538-48F9-A390-E9814DE0DDBA}" type="datetimeFigureOut">
              <a:rPr lang="ru-RU" smtClean="0"/>
              <a:t>10.11.2017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78B3F-D39E-40A6-9153-AE6EA374FD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88481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36AD0-4538-48F9-A390-E9814DE0DDBA}" type="datetimeFigureOut">
              <a:rPr lang="ru-RU" smtClean="0"/>
              <a:t>10.11.2017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78B3F-D39E-40A6-9153-AE6EA374FD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2786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B8C00-6B4A-441C-8BD3-CEA3160B5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DAA912-F909-41B1-BFF2-3ECBFCD619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AA4B9B-B6B4-48F1-9962-3C913FF59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C240C-A0BC-4FFD-9963-566B3E67B325}" type="datetimeFigureOut">
              <a:rPr lang="ru-RU" smtClean="0"/>
              <a:t>10.11.2017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759B1F-AE14-4BA5-A1B0-F1323AAEF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DC62FE-F432-49CD-8A63-F19AD4D40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E854F-6688-4FAD-BBDA-BDC2A3B428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50180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36AD0-4538-48F9-A390-E9814DE0DDBA}" type="datetimeFigureOut">
              <a:rPr lang="ru-RU" smtClean="0"/>
              <a:t>10.11.2017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78B3F-D39E-40A6-9153-AE6EA374FD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76332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36AD0-4538-48F9-A390-E9814DE0DDBA}" type="datetimeFigureOut">
              <a:rPr lang="ru-RU" smtClean="0"/>
              <a:t>10.11.2017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78B3F-D39E-40A6-9153-AE6EA374FD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3128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36AD0-4538-48F9-A390-E9814DE0DDBA}" type="datetimeFigureOut">
              <a:rPr lang="ru-RU" smtClean="0"/>
              <a:t>10.11.2017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78B3F-D39E-40A6-9153-AE6EA374FD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88252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XXL_HEADING (HIG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62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8939" y="1"/>
            <a:ext cx="11933061" cy="1092971"/>
          </a:xfrm>
        </p:spPr>
        <p:txBody>
          <a:bodyPr>
            <a:normAutofit/>
          </a:bodyPr>
          <a:lstStyle>
            <a:lvl1pPr>
              <a:defRPr sz="3067"/>
            </a:lvl1pPr>
          </a:lstStyle>
          <a:p>
            <a:r>
              <a:rPr lang="sv-SE" dirty="0"/>
              <a:t>ADD YOUR HEADING HERE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©Oriflame Cosmetics AG, 2016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>
              <a:defRPr>
                <a:solidFill>
                  <a:srgbClr val="000000"/>
                </a:solidFill>
              </a:defRPr>
            </a:lvl1pPr>
          </a:lstStyle>
          <a:p>
            <a:fld id="{8616DC7D-8A30-EF46-8940-DF5F18ABB85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1683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HEADING + BULLET LIST, STY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119" y="2119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86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2119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 userDrawn="1"/>
        </p:nvSpPr>
        <p:spPr>
          <a:xfrm>
            <a:off x="1163785" y="830744"/>
            <a:ext cx="10607451" cy="5303741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  <a:gs pos="25000">
                <a:schemeClr val="bg1">
                  <a:alpha val="97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571" tIns="60785" rIns="121571" bIns="60785" rtlCol="0" anchor="ctr"/>
          <a:lstStyle/>
          <a:p>
            <a:pPr algn="ctr"/>
            <a:endParaRPr lang="en-US" sz="240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1163781" y="1923367"/>
            <a:ext cx="9848016" cy="3871576"/>
          </a:xfrm>
        </p:spPr>
        <p:txBody>
          <a:bodyPr>
            <a:normAutofit/>
          </a:bodyPr>
          <a:lstStyle>
            <a:lvl1pPr marL="481016" indent="-481016">
              <a:buSzPct val="100000"/>
              <a:buFontTx/>
              <a:buBlip>
                <a:blip r:embed="rId6"/>
              </a:buBlip>
              <a:defRPr sz="2267"/>
            </a:lvl1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edit</a:t>
            </a:r>
            <a:r>
              <a:rPr lang="sv-SE" dirty="0"/>
              <a:t> Master text </a:t>
            </a:r>
            <a:r>
              <a:rPr lang="sv-SE" dirty="0" err="1"/>
              <a:t>styles</a:t>
            </a:r>
            <a:endParaRPr lang="sv-SE" dirty="0"/>
          </a:p>
          <a:p>
            <a:pPr lvl="0"/>
            <a:r>
              <a:rPr lang="sv-SE" dirty="0"/>
              <a:t>Second </a:t>
            </a:r>
            <a:r>
              <a:rPr lang="sv-SE" dirty="0" err="1"/>
              <a:t>level</a:t>
            </a:r>
            <a:endParaRPr lang="sv-SE" dirty="0"/>
          </a:p>
          <a:p>
            <a:pPr lvl="0"/>
            <a:r>
              <a:rPr lang="sv-SE" dirty="0" err="1"/>
              <a:t>Third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0"/>
            <a:r>
              <a:rPr lang="sv-SE" dirty="0" err="1"/>
              <a:t>Fourth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0"/>
            <a:r>
              <a:rPr lang="sv-SE" dirty="0" err="1"/>
              <a:t>Fifth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63781" y="830397"/>
            <a:ext cx="9848016" cy="1092971"/>
          </a:xfrm>
        </p:spPr>
        <p:txBody>
          <a:bodyPr>
            <a:normAutofit/>
          </a:bodyPr>
          <a:lstStyle>
            <a:lvl1pPr>
              <a:defRPr sz="2267"/>
            </a:lvl1pPr>
          </a:lstStyle>
          <a:p>
            <a:r>
              <a:rPr lang="sv-SE" dirty="0"/>
              <a:t>ADD YOUR HEADING HERE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©Oriflame Cosmetics AG, 2016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>
              <a:defRPr>
                <a:solidFill>
                  <a:srgbClr val="000000"/>
                </a:solidFill>
              </a:defRPr>
            </a:lvl1pPr>
          </a:lstStyle>
          <a:p>
            <a:fld id="{8616DC7D-8A30-EF46-8940-DF5F18ABB85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5960" y="6507048"/>
            <a:ext cx="943661" cy="351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774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258939" y="1507067"/>
            <a:ext cx="10752859" cy="4287876"/>
          </a:xfrm>
        </p:spPr>
        <p:txBody>
          <a:bodyPr>
            <a:normAutofit/>
          </a:bodyPr>
          <a:lstStyle>
            <a:lvl1pPr marL="482325" indent="-482325">
              <a:buSzPct val="100000"/>
              <a:buFont typeface="+mj-lt"/>
              <a:buAutoNum type="arabicPeriod"/>
              <a:defRPr sz="2267"/>
            </a:lvl1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edit</a:t>
            </a:r>
            <a:r>
              <a:rPr lang="sv-SE" dirty="0"/>
              <a:t> Master text </a:t>
            </a:r>
            <a:r>
              <a:rPr lang="sv-SE" dirty="0" err="1"/>
              <a:t>styles</a:t>
            </a:r>
            <a:endParaRPr lang="sv-SE" dirty="0"/>
          </a:p>
          <a:p>
            <a:pPr lvl="0"/>
            <a:r>
              <a:rPr lang="sv-SE" dirty="0"/>
              <a:t>Second </a:t>
            </a:r>
            <a:r>
              <a:rPr lang="sv-SE" dirty="0" err="1"/>
              <a:t>level</a:t>
            </a:r>
            <a:endParaRPr lang="sv-SE" dirty="0"/>
          </a:p>
          <a:p>
            <a:pPr lvl="0"/>
            <a:r>
              <a:rPr lang="sv-SE" dirty="0" err="1"/>
              <a:t>Third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0"/>
            <a:r>
              <a:rPr lang="sv-SE" dirty="0" err="1"/>
              <a:t>Fourth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0"/>
            <a:r>
              <a:rPr lang="sv-SE" dirty="0" err="1"/>
              <a:t>Fifth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8939" y="664"/>
            <a:ext cx="9848016" cy="1092971"/>
          </a:xfrm>
        </p:spPr>
        <p:txBody>
          <a:bodyPr>
            <a:normAutofit/>
          </a:bodyPr>
          <a:lstStyle>
            <a:lvl1pPr>
              <a:defRPr sz="2267"/>
            </a:lvl1pPr>
          </a:lstStyle>
          <a:p>
            <a:r>
              <a:rPr lang="sv-SE" dirty="0"/>
              <a:t>AGENDA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258939" y="6604002"/>
            <a:ext cx="3860800" cy="254001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©Oriflame Cosmetics AG, 2016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>
              <a:defRPr>
                <a:solidFill>
                  <a:srgbClr val="000000"/>
                </a:solidFill>
              </a:defRPr>
            </a:lvl1pPr>
          </a:lstStyle>
          <a:p>
            <a:fld id="{8616DC7D-8A30-EF46-8940-DF5F18ABB85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3886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B2466-0C75-447F-BE41-2101D1B35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25151F-8B96-4725-B622-475372FA65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94D5B8-9A3C-49B8-B687-F02221019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C240C-A0BC-4FFD-9963-566B3E67B325}" type="datetimeFigureOut">
              <a:rPr lang="ru-RU" smtClean="0"/>
              <a:t>10.11.2017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5A16B6-990F-4481-A4F3-3B4D843F6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9130E8-CF38-4E04-9BBC-0D027C0BE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E854F-6688-4FAD-BBDA-BDC2A3B428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7295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71E4A-5F98-4009-84E8-3ABB525EF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8D7AE7-FE67-4685-B897-3317A8A02F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12776B-473F-483B-8B78-9525A5A9EB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CF8CD7-F065-44A8-B2B7-39BC59802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C240C-A0BC-4FFD-9963-566B3E67B325}" type="datetimeFigureOut">
              <a:rPr lang="ru-RU" smtClean="0"/>
              <a:t>10.11.2017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8AAE1F-9BD2-4314-8BDD-3B5EB559F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E9D48E-B58D-428E-B17B-B50AE55D8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E854F-6688-4FAD-BBDA-BDC2A3B428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9868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43940-38D4-4169-9CCC-4063DE666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8EE489-EF03-4783-AD59-3AA3A0BCB4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F9DF6D-0C45-4AC8-A6BF-D16376BACA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5C8FCE-8A1D-4F1A-A371-E6F0AEC4CF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41B416-A058-42D0-A55F-B1A99345F7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198D7D-7A32-4AF2-9374-6ACE3760C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C240C-A0BC-4FFD-9963-566B3E67B325}" type="datetimeFigureOut">
              <a:rPr lang="ru-RU" smtClean="0"/>
              <a:t>10.11.2017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DF9511-C62C-4B07-B520-6DF37A6C9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455001-D256-49B1-B455-086654F29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E854F-6688-4FAD-BBDA-BDC2A3B428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1624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62E8B-ED41-4601-A2FF-BCC3A22D5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624293-07F1-4599-91AA-F2B0C3E0E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C240C-A0BC-4FFD-9963-566B3E67B325}" type="datetimeFigureOut">
              <a:rPr lang="ru-RU" smtClean="0"/>
              <a:t>10.11.2017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2D619D-3131-4DBD-9CE6-131EA6349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AABB12-1ABA-485E-886A-462CA3BFC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E854F-6688-4FAD-BBDA-BDC2A3B428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3577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E6EF10-5D50-43E0-A4FC-96F22E112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C240C-A0BC-4FFD-9963-566B3E67B325}" type="datetimeFigureOut">
              <a:rPr lang="ru-RU" smtClean="0"/>
              <a:t>10.11.2017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897F8A-3E83-42DA-B267-F7A8F804D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DD3CA2-81AF-4316-ADC6-107878E1A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E854F-6688-4FAD-BBDA-BDC2A3B428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578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0E1D7-9F49-4BCD-ACB2-5B81BB017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9CCC8F-C534-4F6E-8FCD-4D6C4445A5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8337CA-4E82-424E-9A3D-A00DE3FDA7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2EBCE2-8B02-419A-8730-736169BC0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C240C-A0BC-4FFD-9963-566B3E67B325}" type="datetimeFigureOut">
              <a:rPr lang="ru-RU" smtClean="0"/>
              <a:t>10.11.2017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5CE42A-C8EE-424C-8283-ABA2C69E6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5F588D-E3D3-4D67-B31C-5CD5B943D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E854F-6688-4FAD-BBDA-BDC2A3B428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1495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86CC6-0273-4AFF-8322-12173583C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0F7705-A389-40E8-9459-A6555BD7C5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6DFE80-A592-4883-B868-6D3494853C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E1D6F5-A228-4D03-9B68-71E261F38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C240C-A0BC-4FFD-9963-566B3E67B325}" type="datetimeFigureOut">
              <a:rPr lang="ru-RU" smtClean="0"/>
              <a:t>10.11.2017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BE3769-EFA7-4BB5-B617-F31D701D8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9E0AC3-74A1-408F-8BEE-61FBA562D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E854F-6688-4FAD-BBDA-BDC2A3B428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9326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AEC840-64F0-49FC-B431-F5776513C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BA2659-C513-4758-9C53-090F3B66C1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1642C2-DA24-4E39-9155-92A36378C0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CC240C-A0BC-4FFD-9963-566B3E67B325}" type="datetimeFigureOut">
              <a:rPr lang="ru-RU" smtClean="0"/>
              <a:t>10.11.2017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F1B4F5-65B5-4DE2-AF15-931C88885A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9A8124-8968-449E-84B9-3DD214F0C2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1E854F-6688-4FAD-BBDA-BDC2A3B428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6366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E36AD0-4538-48F9-A390-E9814DE0DDBA}" type="datetimeFigureOut">
              <a:rPr lang="ru-RU" smtClean="0"/>
              <a:t>10.11.2017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278B3F-D39E-40A6-9153-AE6EA374FD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6643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8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3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t.me/anticasting" TargetMode="External"/><Relationship Id="rId5" Type="http://schemas.openxmlformats.org/officeDocument/2006/relationships/hyperlink" Target="http://www.anticasting.net/" TargetMode="External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1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1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1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1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1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1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1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1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://www.anticasting.net/" TargetMode="External"/><Relationship Id="rId4" Type="http://schemas.openxmlformats.org/officeDocument/2006/relationships/image" Target="../media/image1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4" name="Picture 14" descr="Картинки по запросу photography studio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4288"/>
            <a:ext cx="12220575" cy="687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060405"/>
              </a:clrFrom>
              <a:clrTo>
                <a:srgbClr val="060405">
                  <a:alpha val="0"/>
                </a:srgbClr>
              </a:clrTo>
            </a:clrChange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3444" y="4092730"/>
            <a:ext cx="1833496" cy="3443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161038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66027D-630B-4804-9362-7A8DB274F7B1}"/>
              </a:ext>
            </a:extLst>
          </p:cNvPr>
          <p:cNvSpPr txBox="1"/>
          <p:nvPr/>
        </p:nvSpPr>
        <p:spPr>
          <a:xfrm>
            <a:off x="7419703" y="243840"/>
            <a:ext cx="4678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ЭТАПЫ КАМПАНИИ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0250122-EF30-4BCD-9C10-B97916ADE59D}"/>
              </a:ext>
            </a:extLst>
          </p:cNvPr>
          <p:cNvSpPr/>
          <p:nvPr/>
        </p:nvSpPr>
        <p:spPr>
          <a:xfrm>
            <a:off x="0" y="4273824"/>
            <a:ext cx="3299791" cy="2584173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bg2">
                    <a:lumMod val="50000"/>
                  </a:schemeClr>
                </a:solidFill>
              </a:rPr>
              <a:t>1. Привлечение внимания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239D516-CF1C-4C9A-AE9C-05ECCEEDB80D}"/>
              </a:ext>
            </a:extLst>
          </p:cNvPr>
          <p:cNvSpPr/>
          <p:nvPr/>
        </p:nvSpPr>
        <p:spPr>
          <a:xfrm>
            <a:off x="2796208" y="3688925"/>
            <a:ext cx="3299791" cy="2584173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2. </a:t>
            </a:r>
          </a:p>
          <a:p>
            <a:pPr algn="ctr"/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Фотосессии в СПО</a:t>
            </a:r>
          </a:p>
          <a:p>
            <a:pPr algn="ctr"/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/ 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Номинации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56091F7-B3BA-4497-A237-FBA50FBD0739}"/>
              </a:ext>
            </a:extLst>
          </p:cNvPr>
          <p:cNvSpPr/>
          <p:nvPr/>
        </p:nvSpPr>
        <p:spPr>
          <a:xfrm>
            <a:off x="5769807" y="4273825"/>
            <a:ext cx="3299791" cy="2584173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3. </a:t>
            </a:r>
          </a:p>
          <a:p>
            <a:pPr algn="ctr"/>
            <a:r>
              <a:rPr lang="ru-RU" sz="2400" dirty="0" err="1">
                <a:solidFill>
                  <a:schemeClr val="bg2">
                    <a:lumMod val="50000"/>
                  </a:schemeClr>
                </a:solidFill>
              </a:rPr>
              <a:t>Антикастинг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 День:</a:t>
            </a:r>
          </a:p>
          <a:p>
            <a:pPr algn="ctr"/>
            <a:r>
              <a:rPr lang="ru-RU" sz="2000" dirty="0">
                <a:solidFill>
                  <a:schemeClr val="bg2">
                    <a:lumMod val="50000"/>
                  </a:schemeClr>
                </a:solidFill>
              </a:rPr>
              <a:t>Лидерский в СПО </a:t>
            </a:r>
          </a:p>
          <a:p>
            <a:pPr algn="ctr"/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и в СЦ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EC5C9D2-647B-4EFB-A478-306D605DAB12}"/>
              </a:ext>
            </a:extLst>
          </p:cNvPr>
          <p:cNvSpPr/>
          <p:nvPr/>
        </p:nvSpPr>
        <p:spPr>
          <a:xfrm>
            <a:off x="8892209" y="3591942"/>
            <a:ext cx="3299791" cy="2584173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4. </a:t>
            </a:r>
          </a:p>
          <a:p>
            <a:pPr algn="ctr"/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Фестивали «Красота Как Образ Жизни»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3200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E374B00C-C13B-4B9F-AA9C-9FE41C328B41}"/>
              </a:ext>
            </a:extLst>
          </p:cNvPr>
          <p:cNvSpPr/>
          <p:nvPr/>
        </p:nvSpPr>
        <p:spPr>
          <a:xfrm>
            <a:off x="1" y="4183511"/>
            <a:ext cx="12191998" cy="2502761"/>
          </a:xfrm>
          <a:prstGeom prst="rect">
            <a:avLst/>
          </a:prstGeom>
          <a:solidFill>
            <a:schemeClr val="tx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92ADC020-A7D3-47CE-AF9D-25C9F665ED2C}"/>
              </a:ext>
            </a:extLst>
          </p:cNvPr>
          <p:cNvCxnSpPr/>
          <p:nvPr/>
        </p:nvCxnSpPr>
        <p:spPr>
          <a:xfrm>
            <a:off x="422264" y="5379093"/>
            <a:ext cx="11474245" cy="22122"/>
          </a:xfrm>
          <a:prstGeom prst="line">
            <a:avLst/>
          </a:prstGeom>
          <a:ln w="12700">
            <a:solidFill>
              <a:schemeClr val="bg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B81B2312-945C-4E3D-8D25-DF6AF0B465C0}"/>
              </a:ext>
            </a:extLst>
          </p:cNvPr>
          <p:cNvSpPr txBox="1"/>
          <p:nvPr/>
        </p:nvSpPr>
        <p:spPr>
          <a:xfrm>
            <a:off x="645564" y="5943802"/>
            <a:ext cx="19200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ПРИВЛЕЧЕНИЕ ВНИМАНИЯ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B7C392C-42E3-4258-93C6-91FE09DFF601}"/>
              </a:ext>
            </a:extLst>
          </p:cNvPr>
          <p:cNvSpPr txBox="1"/>
          <p:nvPr/>
        </p:nvSpPr>
        <p:spPr>
          <a:xfrm>
            <a:off x="2606740" y="5988250"/>
            <a:ext cx="22588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НОМИНАЦИЯ-ФОТОСЕССИИ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48E34AC-F6A8-44F9-86FF-B4053391EF77}"/>
              </a:ext>
            </a:extLst>
          </p:cNvPr>
          <p:cNvSpPr txBox="1"/>
          <p:nvPr/>
        </p:nvSpPr>
        <p:spPr>
          <a:xfrm>
            <a:off x="4581580" y="5978699"/>
            <a:ext cx="3382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АНТИКАСТИНГ ДНИ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256F9CD0-CFBD-4A69-9B83-A2FC439713DB}"/>
              </a:ext>
            </a:extLst>
          </p:cNvPr>
          <p:cNvSpPr/>
          <p:nvPr/>
        </p:nvSpPr>
        <p:spPr>
          <a:xfrm>
            <a:off x="7635409" y="4587486"/>
            <a:ext cx="139977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Новый Год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B3031229-8A5E-47DB-AD9C-6114515D7C80}"/>
              </a:ext>
            </a:extLst>
          </p:cNvPr>
          <p:cNvCxnSpPr/>
          <p:nvPr/>
        </p:nvCxnSpPr>
        <p:spPr>
          <a:xfrm>
            <a:off x="8341787" y="4938016"/>
            <a:ext cx="2870" cy="463199"/>
          </a:xfrm>
          <a:prstGeom prst="line">
            <a:avLst/>
          </a:prstGeom>
          <a:ln w="12700"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ight Brace 56">
            <a:extLst>
              <a:ext uri="{FF2B5EF4-FFF2-40B4-BE49-F238E27FC236}">
                <a16:creationId xmlns:a16="http://schemas.microsoft.com/office/drawing/2014/main" id="{C282ED58-ADCC-4451-94FF-24E6ABC5A243}"/>
              </a:ext>
            </a:extLst>
          </p:cNvPr>
          <p:cNvSpPr/>
          <p:nvPr/>
        </p:nvSpPr>
        <p:spPr>
          <a:xfrm rot="5400000">
            <a:off x="6100922" y="4302865"/>
            <a:ext cx="280626" cy="2876837"/>
          </a:xfrm>
          <a:prstGeom prst="rightBrace">
            <a:avLst>
              <a:gd name="adj1" fmla="val 8333"/>
              <a:gd name="adj2" fmla="val 49500"/>
            </a:avLst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Right Brace 57">
            <a:extLst>
              <a:ext uri="{FF2B5EF4-FFF2-40B4-BE49-F238E27FC236}">
                <a16:creationId xmlns:a16="http://schemas.microsoft.com/office/drawing/2014/main" id="{B11AF777-4324-4243-A519-1904F0068713}"/>
              </a:ext>
            </a:extLst>
          </p:cNvPr>
          <p:cNvSpPr/>
          <p:nvPr/>
        </p:nvSpPr>
        <p:spPr>
          <a:xfrm rot="5400000">
            <a:off x="3473180" y="4647759"/>
            <a:ext cx="280626" cy="2187047"/>
          </a:xfrm>
          <a:prstGeom prst="rightBrace">
            <a:avLst>
              <a:gd name="adj1" fmla="val 8333"/>
              <a:gd name="adj2" fmla="val 49500"/>
            </a:avLst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Right Brace 58">
            <a:extLst>
              <a:ext uri="{FF2B5EF4-FFF2-40B4-BE49-F238E27FC236}">
                <a16:creationId xmlns:a16="http://schemas.microsoft.com/office/drawing/2014/main" id="{65DFD371-65DE-4634-8067-2A6A5A6F5144}"/>
              </a:ext>
            </a:extLst>
          </p:cNvPr>
          <p:cNvSpPr/>
          <p:nvPr/>
        </p:nvSpPr>
        <p:spPr>
          <a:xfrm rot="5400000">
            <a:off x="1465264" y="4932146"/>
            <a:ext cx="280626" cy="1637185"/>
          </a:xfrm>
          <a:prstGeom prst="rightBrace">
            <a:avLst>
              <a:gd name="adj1" fmla="val 8333"/>
              <a:gd name="adj2" fmla="val 49500"/>
            </a:avLst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A6F19CA-2A64-4CB8-957A-78D9736D3CBB}"/>
              </a:ext>
            </a:extLst>
          </p:cNvPr>
          <p:cNvSpPr txBox="1"/>
          <p:nvPr/>
        </p:nvSpPr>
        <p:spPr>
          <a:xfrm>
            <a:off x="8069217" y="5982163"/>
            <a:ext cx="2992927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ПРАЗ</a:t>
            </a:r>
            <a:r>
              <a:rPr lang="ru-RU" sz="2000" b="1" dirty="0">
                <a:solidFill>
                  <a:prstClr val="whit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НУЕМ ВМЕСТЕ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>
                <a:solidFill>
                  <a:prstClr val="whit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Фестивали «Красота Как Образ Жизни»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1" name="Right Brace 60">
            <a:extLst>
              <a:ext uri="{FF2B5EF4-FFF2-40B4-BE49-F238E27FC236}">
                <a16:creationId xmlns:a16="http://schemas.microsoft.com/office/drawing/2014/main" id="{1B1FA561-32C7-4825-BD21-572D4D72E724}"/>
              </a:ext>
            </a:extLst>
          </p:cNvPr>
          <p:cNvSpPr/>
          <p:nvPr/>
        </p:nvSpPr>
        <p:spPr>
          <a:xfrm rot="5400000">
            <a:off x="9341054" y="4035368"/>
            <a:ext cx="280626" cy="3411831"/>
          </a:xfrm>
          <a:prstGeom prst="rightBrace">
            <a:avLst>
              <a:gd name="adj1" fmla="val 8333"/>
              <a:gd name="adj2" fmla="val 49500"/>
            </a:avLst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7B94C3E9-5FFB-42D9-8B3F-A518DBC37BDF}"/>
              </a:ext>
            </a:extLst>
          </p:cNvPr>
          <p:cNvCxnSpPr/>
          <p:nvPr/>
        </p:nvCxnSpPr>
        <p:spPr>
          <a:xfrm>
            <a:off x="780781" y="4938016"/>
            <a:ext cx="3935" cy="441077"/>
          </a:xfrm>
          <a:prstGeom prst="line">
            <a:avLst/>
          </a:prstGeom>
          <a:ln w="12700"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62">
            <a:extLst>
              <a:ext uri="{FF2B5EF4-FFF2-40B4-BE49-F238E27FC236}">
                <a16:creationId xmlns:a16="http://schemas.microsoft.com/office/drawing/2014/main" id="{AFF7772F-74F9-42A9-A584-2E9390EBFCEC}"/>
              </a:ext>
            </a:extLst>
          </p:cNvPr>
          <p:cNvSpPr/>
          <p:nvPr/>
        </p:nvSpPr>
        <p:spPr>
          <a:xfrm>
            <a:off x="63387" y="4503911"/>
            <a:ext cx="139977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Октябрь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06C5AB17-42E7-4A22-A9C4-748039AC0C36}"/>
              </a:ext>
            </a:extLst>
          </p:cNvPr>
          <p:cNvSpPr/>
          <p:nvPr/>
        </p:nvSpPr>
        <p:spPr>
          <a:xfrm>
            <a:off x="2305467" y="4267119"/>
            <a:ext cx="139977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Ноябрь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8892CFF0-D1B7-4604-9524-BF78AF47B913}"/>
              </a:ext>
            </a:extLst>
          </p:cNvPr>
          <p:cNvSpPr/>
          <p:nvPr/>
        </p:nvSpPr>
        <p:spPr>
          <a:xfrm>
            <a:off x="4759617" y="4592401"/>
            <a:ext cx="139977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Декабрь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54C8769E-AF9B-4895-B7AE-0FC9B40D1247}"/>
              </a:ext>
            </a:extLst>
          </p:cNvPr>
          <p:cNvSpPr/>
          <p:nvPr/>
        </p:nvSpPr>
        <p:spPr>
          <a:xfrm>
            <a:off x="9662375" y="4210609"/>
            <a:ext cx="139977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Январь - Март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6F9A3CFC-38C8-4A54-9986-7D18CD029371}"/>
              </a:ext>
            </a:extLst>
          </p:cNvPr>
          <p:cNvCxnSpPr>
            <a:cxnSpLocks/>
          </p:cNvCxnSpPr>
          <p:nvPr/>
        </p:nvCxnSpPr>
        <p:spPr>
          <a:xfrm>
            <a:off x="3026421" y="4628510"/>
            <a:ext cx="49" cy="750583"/>
          </a:xfrm>
          <a:prstGeom prst="line">
            <a:avLst/>
          </a:prstGeom>
          <a:ln w="12700"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28D9DE62-68CF-41F0-BA8D-8EB119DB71C4}"/>
              </a:ext>
            </a:extLst>
          </p:cNvPr>
          <p:cNvCxnSpPr>
            <a:cxnSpLocks/>
          </p:cNvCxnSpPr>
          <p:nvPr/>
        </p:nvCxnSpPr>
        <p:spPr>
          <a:xfrm flipH="1">
            <a:off x="10433849" y="4587486"/>
            <a:ext cx="4876" cy="813729"/>
          </a:xfrm>
          <a:prstGeom prst="line">
            <a:avLst/>
          </a:prstGeom>
          <a:ln w="12700"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DBD395CC-DB91-4E6F-AB34-F494DC5B0C6F}"/>
              </a:ext>
            </a:extLst>
          </p:cNvPr>
          <p:cNvCxnSpPr/>
          <p:nvPr/>
        </p:nvCxnSpPr>
        <p:spPr>
          <a:xfrm>
            <a:off x="5475684" y="4938016"/>
            <a:ext cx="3935" cy="441077"/>
          </a:xfrm>
          <a:prstGeom prst="line">
            <a:avLst/>
          </a:prstGeom>
          <a:ln w="12700"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D666027D-630B-4804-9362-7A8DB274F7B1}"/>
              </a:ext>
            </a:extLst>
          </p:cNvPr>
          <p:cNvSpPr txBox="1"/>
          <p:nvPr/>
        </p:nvSpPr>
        <p:spPr>
          <a:xfrm>
            <a:off x="7419703" y="243840"/>
            <a:ext cx="4678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/>
              <a:t>ЭТАПЫ КАМПАНИИ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9072D0C-7CB8-4AEF-814B-D24E2B75B347}"/>
              </a:ext>
            </a:extLst>
          </p:cNvPr>
          <p:cNvSpPr/>
          <p:nvPr/>
        </p:nvSpPr>
        <p:spPr>
          <a:xfrm>
            <a:off x="67197" y="813898"/>
            <a:ext cx="2416029" cy="307793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1 этап</a:t>
            </a:r>
          </a:p>
          <a:p>
            <a:pPr algn="ctr"/>
            <a:r>
              <a:rPr lang="ru-RU" dirty="0"/>
              <a:t>Привлечение внимания</a:t>
            </a:r>
          </a:p>
          <a:p>
            <a:pPr algn="ctr"/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Говорите о ваших представлениях о красоте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Публикуете фотографии с хештегом </a:t>
            </a:r>
            <a:r>
              <a:rPr lang="en-US" dirty="0"/>
              <a:t>#</a:t>
            </a:r>
            <a:r>
              <a:rPr lang="ru-RU" dirty="0"/>
              <a:t>антикастинг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7058873-4E2F-41CD-AB6C-B4F1752668A2}"/>
              </a:ext>
            </a:extLst>
          </p:cNvPr>
          <p:cNvSpPr/>
          <p:nvPr/>
        </p:nvSpPr>
        <p:spPr>
          <a:xfrm>
            <a:off x="2527043" y="813898"/>
            <a:ext cx="2416029" cy="307793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2 этап</a:t>
            </a:r>
          </a:p>
          <a:p>
            <a:pPr algn="ctr"/>
            <a:r>
              <a:rPr lang="ru-RU" dirty="0"/>
              <a:t>Номинации и фотосессии</a:t>
            </a:r>
          </a:p>
          <a:p>
            <a:pPr algn="ctr"/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Номинируете друзей/знакомых/коллег на сайте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Проводите еженедельные фотосессии в СПО </a:t>
            </a:r>
            <a:endParaRPr lang="en-US" dirty="0"/>
          </a:p>
          <a:p>
            <a:endParaRPr lang="ru-RU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77809EA-DB4D-4AA0-A067-FAA87D2BFC17}"/>
              </a:ext>
            </a:extLst>
          </p:cNvPr>
          <p:cNvSpPr/>
          <p:nvPr/>
        </p:nvSpPr>
        <p:spPr>
          <a:xfrm>
            <a:off x="4986889" y="810749"/>
            <a:ext cx="2416029" cy="307793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  <a:r>
              <a:rPr lang="ru-RU" dirty="0"/>
              <a:t> этап</a:t>
            </a:r>
          </a:p>
          <a:p>
            <a:pPr algn="ctr"/>
            <a:r>
              <a:rPr lang="ru-RU" dirty="0"/>
              <a:t>Антикастинг День в СЦ + Лидерский </a:t>
            </a:r>
            <a:r>
              <a:rPr lang="ru-RU" dirty="0" err="1"/>
              <a:t>Антикастинг</a:t>
            </a:r>
            <a:r>
              <a:rPr lang="ru-RU" dirty="0"/>
              <a:t> день в СПО </a:t>
            </a:r>
          </a:p>
          <a:p>
            <a:pPr algn="ctr"/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Одновременно – во всех СЦ 3 декабря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Участвуйте, приглашайте гостей, приводите новичков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0CD9477-359B-4A1A-8374-DA408A2B9466}"/>
              </a:ext>
            </a:extLst>
          </p:cNvPr>
          <p:cNvSpPr/>
          <p:nvPr/>
        </p:nvSpPr>
        <p:spPr>
          <a:xfrm>
            <a:off x="7439439" y="810749"/>
            <a:ext cx="2416029" cy="307793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Лидерский Антикастинг День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3-20 декабря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Проводите фотосессии, подключайте  стенды о красоте и бизнес-возможностях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CF08894-2027-4820-B818-6F1BE4EC1857}"/>
              </a:ext>
            </a:extLst>
          </p:cNvPr>
          <p:cNvSpPr/>
          <p:nvPr/>
        </p:nvSpPr>
        <p:spPr>
          <a:xfrm>
            <a:off x="9906581" y="813898"/>
            <a:ext cx="2285417" cy="307793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4 этап</a:t>
            </a:r>
          </a:p>
          <a:p>
            <a:pPr algn="ctr"/>
            <a:r>
              <a:rPr lang="ru-RU" dirty="0"/>
              <a:t>Фестиваль Красота Как Образ Жизни</a:t>
            </a:r>
          </a:p>
          <a:p>
            <a:pPr algn="ctr"/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Проводите фестивали в своих структурах в СПО, съемных залах и арендованных помещениях</a:t>
            </a:r>
          </a:p>
        </p:txBody>
      </p:sp>
    </p:spTree>
    <p:extLst>
      <p:ext uri="{BB962C8B-B14F-4D97-AF65-F5344CB8AC3E}">
        <p14:creationId xmlns:p14="http://schemas.microsoft.com/office/powerpoint/2010/main" val="25779920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4" descr="Картинки по запросу photography studio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7144"/>
            <a:ext cx="12220575" cy="687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hidden="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1" cy="685466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816" y="879800"/>
            <a:ext cx="5733530" cy="4669353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514350" indent="-514350">
              <a:buAutoNum type="arabicPeriod"/>
            </a:pPr>
            <a:r>
              <a:rPr lang="ru-RU" b="1" dirty="0">
                <a:solidFill>
                  <a:srgbClr val="AC7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ПРИВЛЕЧЕНИЕ ВНИМАНИЯ</a:t>
            </a:r>
          </a:p>
          <a:p>
            <a:pPr marL="0" indent="0">
              <a:buNone/>
            </a:pPr>
            <a:r>
              <a:rPr lang="en-US" b="1" dirty="0">
                <a:solidFill>
                  <a:srgbClr val="AC7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rgbClr val="AC7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Октября – 10 Ноября</a:t>
            </a:r>
            <a:endParaRPr lang="en-US" b="1" dirty="0">
              <a:solidFill>
                <a:srgbClr val="AC7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200" dirty="0">
              <a:solidFill>
                <a:srgbClr val="AC7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dirty="0">
                <a:solidFill>
                  <a:srgbClr val="AC7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ТВ ролик </a:t>
            </a:r>
            <a:r>
              <a:rPr lang="ru-RU" sz="1800" dirty="0">
                <a:solidFill>
                  <a:srgbClr val="AC7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всех экранах страны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solidFill>
                  <a:srgbClr val="AC7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Работает сайт </a:t>
            </a:r>
            <a:r>
              <a:rPr lang="en-US" sz="1800" b="1" dirty="0">
                <a:solidFill>
                  <a:srgbClr val="AC7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anticasting.net</a:t>
            </a:r>
            <a:endParaRPr lang="ru-RU" sz="1800" b="1" dirty="0">
              <a:solidFill>
                <a:srgbClr val="AC7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dirty="0">
                <a:solidFill>
                  <a:srgbClr val="AC7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сайте</a:t>
            </a:r>
            <a:r>
              <a:rPr lang="ru-RU" sz="1800" dirty="0">
                <a:solidFill>
                  <a:srgbClr val="AC7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1000" dirty="0">
                <a:solidFill>
                  <a:srgbClr val="AC7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ru-RU" sz="1000" dirty="0">
                <a:solidFill>
                  <a:srgbClr val="AC7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сек версия ТВ ролика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1000" dirty="0">
                <a:solidFill>
                  <a:srgbClr val="AC7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манифест кампании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1000" dirty="0">
                <a:solidFill>
                  <a:srgbClr val="AC7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Видео о том, как снимался ролик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1000" dirty="0">
                <a:solidFill>
                  <a:srgbClr val="AC7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 </a:t>
            </a:r>
            <a:r>
              <a:rPr lang="ru-RU" sz="1000" dirty="0">
                <a:solidFill>
                  <a:srgbClr val="AC7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подписка и ссылка на </a:t>
            </a:r>
            <a:r>
              <a:rPr lang="en-US" sz="1000" dirty="0">
                <a:solidFill>
                  <a:srgbClr val="AC7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Telegram </a:t>
            </a:r>
            <a:r>
              <a:rPr lang="ru-RU" sz="1000" dirty="0">
                <a:solidFill>
                  <a:srgbClr val="AC7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канал Антикастинг с последними новостями проекта</a:t>
            </a:r>
            <a:r>
              <a:rPr lang="en-US" sz="1000" dirty="0">
                <a:solidFill>
                  <a:srgbClr val="AC7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000" dirty="0">
              <a:solidFill>
                <a:srgbClr val="AC7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solidFill>
                  <a:srgbClr val="AC7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Дискуссии в </a:t>
            </a:r>
            <a:r>
              <a:rPr lang="ru-RU" sz="1800" dirty="0" err="1">
                <a:solidFill>
                  <a:srgbClr val="AC7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</a:t>
            </a:r>
            <a:r>
              <a:rPr lang="ru-RU" sz="1800" dirty="0">
                <a:solidFill>
                  <a:srgbClr val="AC7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-сетях</a:t>
            </a:r>
            <a:r>
              <a:rPr lang="en-US" sz="1800" dirty="0">
                <a:solidFill>
                  <a:srgbClr val="AC7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ru-RU" sz="1800" dirty="0">
                <a:solidFill>
                  <a:srgbClr val="AC7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Неделя 1: близка ли людям ситуация «кастинга»,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ru-RU" sz="1800" dirty="0">
                <a:solidFill>
                  <a:srgbClr val="AC7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Неделя 2: обсуждаем </a:t>
            </a:r>
            <a:r>
              <a:rPr lang="ru-RU" sz="1800" dirty="0" err="1">
                <a:solidFill>
                  <a:srgbClr val="AC7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бьюти</a:t>
            </a:r>
            <a:r>
              <a:rPr lang="ru-RU" sz="1800" dirty="0">
                <a:solidFill>
                  <a:srgbClr val="AC7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-стандарты + перевоплощения Ирины Горбачевой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ru-RU" sz="1800" dirty="0">
                <a:solidFill>
                  <a:srgbClr val="AC7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Неделя 3: поделись своим моментом красоты</a:t>
            </a:r>
            <a:endParaRPr lang="en-US" sz="1800" dirty="0">
              <a:solidFill>
                <a:srgbClr val="AC7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8251466" y="2346306"/>
            <a:ext cx="2655598" cy="2162046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1800" b="1" dirty="0">
              <a:solidFill>
                <a:srgbClr val="AC7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800" b="1" dirty="0">
                <a:solidFill>
                  <a:srgbClr val="AC7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Цель:</a:t>
            </a:r>
          </a:p>
          <a:p>
            <a:pPr marL="0" indent="0">
              <a:buNone/>
            </a:pPr>
            <a:r>
              <a:rPr lang="ru-RU" sz="1800" dirty="0">
                <a:solidFill>
                  <a:srgbClr val="AC7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Привлечь внимание к тому, что в Орифлэйм происходит что то новое и интересное.</a:t>
            </a:r>
          </a:p>
        </p:txBody>
      </p:sp>
      <p:sp>
        <p:nvSpPr>
          <p:cNvPr id="6" name="Right Arrow 5"/>
          <p:cNvSpPr/>
          <p:nvPr/>
        </p:nvSpPr>
        <p:spPr>
          <a:xfrm>
            <a:off x="6263973" y="3327213"/>
            <a:ext cx="1742866" cy="200233"/>
          </a:xfrm>
          <a:prstGeom prst="rightArrow">
            <a:avLst/>
          </a:prstGeom>
          <a:solidFill>
            <a:schemeClr val="bg1"/>
          </a:solidFill>
          <a:ln>
            <a:solidFill>
              <a:srgbClr val="AC70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67321BF-38F1-4ED6-B4A8-29C453112F91}"/>
              </a:ext>
            </a:extLst>
          </p:cNvPr>
          <p:cNvSpPr txBox="1">
            <a:spLocks/>
          </p:cNvSpPr>
          <p:nvPr/>
        </p:nvSpPr>
        <p:spPr>
          <a:xfrm>
            <a:off x="9523051" y="71238"/>
            <a:ext cx="2668949" cy="99416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>
                <a:solidFill>
                  <a:srgbClr val="AC7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 ДЕЛАЕТ КОМПАНИЯ</a:t>
            </a:r>
          </a:p>
          <a:p>
            <a:pPr marL="0" indent="0">
              <a:buNone/>
            </a:pPr>
            <a:r>
              <a:rPr lang="ru-RU" sz="1800" dirty="0">
                <a:solidFill>
                  <a:srgbClr val="AC7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ЭТАП 1</a:t>
            </a:r>
          </a:p>
        </p:txBody>
      </p:sp>
    </p:spTree>
    <p:extLst>
      <p:ext uri="{BB962C8B-B14F-4D97-AF65-F5344CB8AC3E}">
        <p14:creationId xmlns:p14="http://schemas.microsoft.com/office/powerpoint/2010/main" val="2561414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4" descr="Картинки по запросу photography studio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7144"/>
            <a:ext cx="12220575" cy="687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hidden="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1" cy="685466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815" y="879800"/>
            <a:ext cx="11363259" cy="4388886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>
                <a:solidFill>
                  <a:srgbClr val="AC7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ПРЕИМУЩЕСТВА ДЛЯ ЛИДЕРА И ЕГО РОЛЬ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AC7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Привлечение внимания</a:t>
            </a:r>
            <a:endParaRPr lang="ru-RU" sz="2400" dirty="0">
              <a:solidFill>
                <a:srgbClr val="AC7037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Привлекательная тема, которая сродни каждой женщине. Ролик вызывает реакцию удивления и вопросы</a:t>
            </a:r>
          </a:p>
          <a:p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Люди в сети интересуются нестандартным контентом</a:t>
            </a:r>
          </a:p>
          <a:p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Формат рекламы и подачи информации крайне нестандартный – привлечет большое количество новых людей</a:t>
            </a:r>
          </a:p>
          <a:p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Рекрутируем всех интересующихся на стиль жизни</a:t>
            </a:r>
          </a:p>
          <a:p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Развиваем свое сообщество</a:t>
            </a:r>
          </a:p>
          <a:p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Рекомендуем новичкам продукты Красоты Как Образа Жизни</a:t>
            </a:r>
          </a:p>
          <a:p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Рассказываем о бизнес-возможностях</a:t>
            </a:r>
          </a:p>
          <a:p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Активно задействуем онлайн коммуникацию</a:t>
            </a:r>
          </a:p>
          <a:p>
            <a:pPr marL="0" indent="0">
              <a:buNone/>
            </a:pPr>
            <a:endParaRPr lang="en-US" sz="1800" dirty="0">
              <a:solidFill>
                <a:srgbClr val="AC7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6954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4" descr="Картинки по запросу photography studio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7144"/>
            <a:ext cx="12220575" cy="687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hidden="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1" cy="685466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2563" y="285386"/>
            <a:ext cx="11363259" cy="6274439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>
                <a:solidFill>
                  <a:srgbClr val="AC7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АКТИВНОСТИ ЛИДЕРА И ЕГО РОЛЬ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AC7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ОНЛАЙН КОММУНИКАЦИЯ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AC7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Привлечение внимания </a:t>
            </a:r>
          </a:p>
          <a:p>
            <a:pPr marL="0" indent="0">
              <a:buNone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Антикастинг Орифлэйм – это </a:t>
            </a:r>
          </a:p>
          <a:p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только рекламный ролик</a:t>
            </a:r>
          </a:p>
          <a:p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только Антикастинг День</a:t>
            </a:r>
          </a:p>
          <a:p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только Фотосессии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B0A849-2348-471E-BF2F-77EDB852E295}"/>
              </a:ext>
            </a:extLst>
          </p:cNvPr>
          <p:cNvSpPr txBox="1"/>
          <p:nvPr/>
        </p:nvSpPr>
        <p:spPr>
          <a:xfrm>
            <a:off x="5641882" y="1466801"/>
            <a:ext cx="48442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AC7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 обсуждение темы естественной красоты и того, как Орифлэйм соответствует данному тренду</a:t>
            </a:r>
            <a:endParaRPr lang="en-US" dirty="0">
              <a:solidFill>
                <a:srgbClr val="AC7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sp>
        <p:nvSpPr>
          <p:cNvPr id="6" name="Multiplication Sign 5">
            <a:extLst>
              <a:ext uri="{FF2B5EF4-FFF2-40B4-BE49-F238E27FC236}">
                <a16:creationId xmlns:a16="http://schemas.microsoft.com/office/drawing/2014/main" id="{CBF98B6A-1996-4707-BB4D-951A4EB9AE37}"/>
              </a:ext>
            </a:extLst>
          </p:cNvPr>
          <p:cNvSpPr/>
          <p:nvPr/>
        </p:nvSpPr>
        <p:spPr>
          <a:xfrm>
            <a:off x="3922066" y="1347265"/>
            <a:ext cx="914400" cy="914400"/>
          </a:xfrm>
          <a:prstGeom prst="mathMultiply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4" name="Picture 2" descr="Картинки по запросу галочка png">
            <a:extLst>
              <a:ext uri="{FF2B5EF4-FFF2-40B4-BE49-F238E27FC236}">
                <a16:creationId xmlns:a16="http://schemas.microsoft.com/office/drawing/2014/main" id="{E4F50F26-36BF-4E85-8EC2-AA81D30E7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3079" y="1326122"/>
            <a:ext cx="935543" cy="935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FREE Instagram Feed and Profile PSD UI - 2016 by MarinaD">
            <a:extLst>
              <a:ext uri="{FF2B5EF4-FFF2-40B4-BE49-F238E27FC236}">
                <a16:creationId xmlns:a16="http://schemas.microsoft.com/office/drawing/2014/main" id="{7C81C583-A216-4CA5-8279-8A1412C4E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43" t="24783" r="51243" b="3102"/>
          <a:stretch/>
        </p:blipFill>
        <p:spPr bwMode="auto">
          <a:xfrm>
            <a:off x="410816" y="3008243"/>
            <a:ext cx="2401997" cy="3558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FREE Instagram Feed and Profile PSD UI - 2016 by MarinaD">
            <a:extLst>
              <a:ext uri="{FF2B5EF4-FFF2-40B4-BE49-F238E27FC236}">
                <a16:creationId xmlns:a16="http://schemas.microsoft.com/office/drawing/2014/main" id="{71DF6DDA-22F0-47E9-8CF8-8A9BA91311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43" t="24783" r="51243" b="3102"/>
          <a:stretch/>
        </p:blipFill>
        <p:spPr bwMode="auto">
          <a:xfrm>
            <a:off x="5574368" y="2555350"/>
            <a:ext cx="2150205" cy="384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Похожее изображение">
            <a:extLst>
              <a:ext uri="{FF2B5EF4-FFF2-40B4-BE49-F238E27FC236}">
                <a16:creationId xmlns:a16="http://schemas.microsoft.com/office/drawing/2014/main" id="{CE69C92F-64D2-49F2-933C-97F8043182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24"/>
          <a:stretch/>
        </p:blipFill>
        <p:spPr bwMode="auto">
          <a:xfrm>
            <a:off x="1581556" y="3422605"/>
            <a:ext cx="1231257" cy="210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Картинки по запросу Донателла версаче">
            <a:extLst>
              <a:ext uri="{FF2B5EF4-FFF2-40B4-BE49-F238E27FC236}">
                <a16:creationId xmlns:a16="http://schemas.microsoft.com/office/drawing/2014/main" id="{CE521C09-950A-45BA-9E17-74B3B8DD78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1"/>
          <a:stretch/>
        </p:blipFill>
        <p:spPr bwMode="auto">
          <a:xfrm flipH="1">
            <a:off x="410816" y="3415461"/>
            <a:ext cx="1170739" cy="2110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94F8627-9031-45D3-AEA2-08826BAC3818}"/>
              </a:ext>
            </a:extLst>
          </p:cNvPr>
          <p:cNvSpPr txBox="1"/>
          <p:nvPr/>
        </p:nvSpPr>
        <p:spPr>
          <a:xfrm>
            <a:off x="3011019" y="3429000"/>
            <a:ext cx="23651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Красиво стареть – возможно или нет?</a:t>
            </a:r>
          </a:p>
          <a:p>
            <a:r>
              <a:rPr lang="ru-RU" dirty="0"/>
              <a:t>Кого вы считаете по-настоящему красивой?</a:t>
            </a:r>
          </a:p>
          <a:p>
            <a:r>
              <a:rPr lang="ru-RU" dirty="0"/>
              <a:t>Давайте голосовать?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EDDB73E-4DDD-4A8C-B8A7-549D1EED4C3C}"/>
              </a:ext>
            </a:extLst>
          </p:cNvPr>
          <p:cNvSpPr txBox="1"/>
          <p:nvPr/>
        </p:nvSpPr>
        <p:spPr>
          <a:xfrm>
            <a:off x="7997136" y="3429000"/>
            <a:ext cx="23651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Молодежь и тренды – влияет ли мода на восприятие красоты? </a:t>
            </a:r>
          </a:p>
          <a:p>
            <a:r>
              <a:rPr lang="ru-RU" dirty="0"/>
              <a:t>Что на самом деле красиво?</a:t>
            </a:r>
          </a:p>
        </p:txBody>
      </p:sp>
      <p:pic>
        <p:nvPicPr>
          <p:cNvPr id="9218" name="Picture 2" descr="Картинки по запросу девушка с накаченными губами">
            <a:extLst>
              <a:ext uri="{FF2B5EF4-FFF2-40B4-BE49-F238E27FC236}">
                <a16:creationId xmlns:a16="http://schemas.microsoft.com/office/drawing/2014/main" id="{F38D5F62-5C50-4D60-9D70-ECC5798790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23" r="32352"/>
          <a:stretch/>
        </p:blipFill>
        <p:spPr bwMode="auto">
          <a:xfrm>
            <a:off x="5612220" y="3131465"/>
            <a:ext cx="1122525" cy="2235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Картинки по запросу красота девушки швеция">
            <a:extLst>
              <a:ext uri="{FF2B5EF4-FFF2-40B4-BE49-F238E27FC236}">
                <a16:creationId xmlns:a16="http://schemas.microsoft.com/office/drawing/2014/main" id="{1166FD21-2A95-4F4B-A220-5055F7CF41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0" r="26253"/>
          <a:stretch/>
        </p:blipFill>
        <p:spPr bwMode="auto">
          <a:xfrm>
            <a:off x="6568780" y="3120298"/>
            <a:ext cx="1155793" cy="225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5971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4" descr="Картинки по запросу photography studio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7144"/>
            <a:ext cx="12220575" cy="687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hidden="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1" cy="685466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2563" y="285386"/>
            <a:ext cx="11363259" cy="6274439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>
                <a:solidFill>
                  <a:srgbClr val="AC7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АКТИВНОСТИ ЛИДЕРА И ЕГО РОЛЬ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AC7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ОНЛАЙН КОММУНИКАЦИЯ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AC7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Привлечение внимания </a:t>
            </a:r>
          </a:p>
          <a:p>
            <a:pPr marL="0" indent="0">
              <a:buNone/>
            </a:pPr>
            <a:endParaRPr lang="ru-RU" sz="18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18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B0A849-2348-471E-BF2F-77EDB852E295}"/>
              </a:ext>
            </a:extLst>
          </p:cNvPr>
          <p:cNvSpPr txBox="1"/>
          <p:nvPr/>
        </p:nvSpPr>
        <p:spPr>
          <a:xfrm>
            <a:off x="243988" y="1586085"/>
            <a:ext cx="105942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Обсуждения о разных сферах красоты: молодость, старость, тренды, стандарты, восприятие красоты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Задавайте провокационные вопросы в чатах и комментариях – поддерживайте обсуждение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Публикуйте ваши фото и фото ваших партнеров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194" name="Picture 2" descr="Картинки по запросу галочка png">
            <a:extLst>
              <a:ext uri="{FF2B5EF4-FFF2-40B4-BE49-F238E27FC236}">
                <a16:creationId xmlns:a16="http://schemas.microsoft.com/office/drawing/2014/main" id="{E4F50F26-36BF-4E85-8EC2-AA81D30E7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7027" y="1215442"/>
            <a:ext cx="935543" cy="935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FREE Instagram Feed and Profile PSD UI - 2016 by MarinaD">
            <a:extLst>
              <a:ext uri="{FF2B5EF4-FFF2-40B4-BE49-F238E27FC236}">
                <a16:creationId xmlns:a16="http://schemas.microsoft.com/office/drawing/2014/main" id="{7C81C583-A216-4CA5-8279-8A1412C4E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43" t="24783" r="51243" b="3102"/>
          <a:stretch/>
        </p:blipFill>
        <p:spPr bwMode="auto">
          <a:xfrm>
            <a:off x="662608" y="2723785"/>
            <a:ext cx="2150205" cy="384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FREE Instagram Feed and Profile PSD UI - 2016 by MarinaD">
            <a:extLst>
              <a:ext uri="{FF2B5EF4-FFF2-40B4-BE49-F238E27FC236}">
                <a16:creationId xmlns:a16="http://schemas.microsoft.com/office/drawing/2014/main" id="{71DF6DDA-22F0-47E9-8CF8-8A9BA91311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43" t="24783" r="51243" b="3102"/>
          <a:stretch/>
        </p:blipFill>
        <p:spPr bwMode="auto">
          <a:xfrm>
            <a:off x="5574368" y="2555350"/>
            <a:ext cx="2150205" cy="384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94F8627-9031-45D3-AEA2-08826BAC3818}"/>
              </a:ext>
            </a:extLst>
          </p:cNvPr>
          <p:cNvSpPr txBox="1"/>
          <p:nvPr/>
        </p:nvSpPr>
        <p:spPr>
          <a:xfrm>
            <a:off x="2936662" y="3553612"/>
            <a:ext cx="23651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Стандарты красоты? Вы хотели бы быть такой же?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EDDB73E-4DDD-4A8C-B8A7-549D1EED4C3C}"/>
              </a:ext>
            </a:extLst>
          </p:cNvPr>
          <p:cNvSpPr txBox="1"/>
          <p:nvPr/>
        </p:nvSpPr>
        <p:spPr>
          <a:xfrm>
            <a:off x="7997136" y="3429000"/>
            <a:ext cx="23651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Поделитесь вашим представлением о красоте – вашей фото, фото вашей подруги/друга</a:t>
            </a:r>
          </a:p>
        </p:txBody>
      </p:sp>
      <p:pic>
        <p:nvPicPr>
          <p:cNvPr id="8206" name="Picture 14" descr="Похожее изображение">
            <a:extLst>
              <a:ext uri="{FF2B5EF4-FFF2-40B4-BE49-F238E27FC236}">
                <a16:creationId xmlns:a16="http://schemas.microsoft.com/office/drawing/2014/main" id="{E0B41220-4FA1-4B78-9556-D99B06A01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08" y="3422605"/>
            <a:ext cx="2103552" cy="210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8" name="Picture 16" descr="Картинки по запросу красота девушки швеция">
            <a:extLst>
              <a:ext uri="{FF2B5EF4-FFF2-40B4-BE49-F238E27FC236}">
                <a16:creationId xmlns:a16="http://schemas.microsoft.com/office/drawing/2014/main" id="{8F980D95-5ACB-463B-9D42-038C143C70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5" r="22860"/>
          <a:stretch/>
        </p:blipFill>
        <p:spPr bwMode="auto">
          <a:xfrm>
            <a:off x="5569673" y="3230088"/>
            <a:ext cx="2160104" cy="2114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83837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4" descr="Картинки по запросу photography studio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7144"/>
            <a:ext cx="12220575" cy="687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hidden="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1" cy="685466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815" y="879799"/>
            <a:ext cx="11363259" cy="5004165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>
                <a:solidFill>
                  <a:srgbClr val="AC7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АКТИВНОСТИ ЛИДЕРА И ЕГО РОЛЬ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AC7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ОНЛАЙН КОММУНИКАЦИЯ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AC7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Привлечение внимания </a:t>
            </a:r>
          </a:p>
          <a:p>
            <a:pPr marL="514350" indent="-514350">
              <a:buAutoNum type="arabicPeriod"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Посмотрите </a:t>
            </a: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рекламный ролик на сайте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anicasting.net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 - поделитесь ссылкой на ролик во всех аккаунтах ваших социальных сетей</a:t>
            </a:r>
          </a:p>
          <a:p>
            <a:pPr marL="514350" indent="-514350">
              <a:buAutoNum type="arabicPeriod"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Отправьте ссылку на видео во все ваши чаты с комментариями – укажите то, что вы подразумеваете под истинной красотой</a:t>
            </a:r>
          </a:p>
          <a:p>
            <a:pPr marL="514350" indent="-514350">
              <a:buAutoNum type="arabicPeriod"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Подпишитесь сами и рекомендуйте все ключевым партнерам подписаться на </a:t>
            </a:r>
            <a:r>
              <a:rPr lang="ru-RU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Телеграм</a:t>
            </a: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 канал Антикастинг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https://t.me/anticasting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, чтобы не пропустить новости проекта.</a:t>
            </a:r>
          </a:p>
          <a:p>
            <a:pPr marL="514350" indent="-514350">
              <a:buAutoNum type="arabicPeriod"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Для поддержания внимания опубликуйте фотографию с хештегом 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антикастинг  - в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Instagam</a:t>
            </a: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 на регулярной основе – каждые 2-3 дня</a:t>
            </a:r>
          </a:p>
          <a:p>
            <a:pPr marL="514350" indent="-514350">
              <a:buAutoNum type="arabicPeriod"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Договоритесь с командой и ключевыми партнерами – публикуйте фотографии каждый день недели, ведь таким образом вы сможете гарантировать высокий уровень активности и внимания к теме</a:t>
            </a: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800" dirty="0">
              <a:solidFill>
                <a:srgbClr val="AC7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7096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4" descr="Картинки по запросу photography studio">
            <a:extLst>
              <a:ext uri="{FF2B5EF4-FFF2-40B4-BE49-F238E27FC236}">
                <a16:creationId xmlns:a16="http://schemas.microsoft.com/office/drawing/2014/main" id="{7BB0520D-2248-488F-BDED-322068A575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220575" cy="687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3359503-EC22-4537-B2AB-F5C8C0C0D5B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306211" y="2014331"/>
            <a:ext cx="9848016" cy="400643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Обсудить с командой особенности внедрения темы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Антикастинга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в работу сообщества</a:t>
            </a:r>
          </a:p>
          <a:p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Определить основные темы освещения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Антикастинга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в сообществе (Молодость, старость, стандарты красоты, тренды и красота…)</a:t>
            </a:r>
          </a:p>
          <a:p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Распределить темы между ключевыми партнерами</a:t>
            </a:r>
          </a:p>
          <a:p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Распределить обязанности по поддержанию темы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Антикастинга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в сообществе</a:t>
            </a:r>
          </a:p>
          <a:p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Добавить тему в график онлайн представительства сообщества</a:t>
            </a:r>
          </a:p>
          <a:p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Составить офлайн график антикастинг - мероприятий сообщества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6211" y="371061"/>
            <a:ext cx="9848016" cy="127220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r>
              <a:rPr lang="ru-RU" sz="2400" dirty="0">
                <a:solidFill>
                  <a:srgbClr val="AC7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АКТИВНОСТИ ЛИДЕРА И ЕГО РОЛЬ</a:t>
            </a:r>
            <a:br>
              <a:rPr lang="ru-RU" sz="2400" dirty="0">
                <a:solidFill>
                  <a:srgbClr val="AC703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>
                <a:solidFill>
                  <a:srgbClr val="AC7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ПОДДЕРЖКА В СООБЩЕСТВЕ</a:t>
            </a:r>
          </a:p>
        </p:txBody>
      </p:sp>
    </p:spTree>
    <p:extLst>
      <p:ext uri="{BB962C8B-B14F-4D97-AF65-F5344CB8AC3E}">
        <p14:creationId xmlns:p14="http://schemas.microsoft.com/office/powerpoint/2010/main" val="4300162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14" descr="Картинки по запросу photography studio">
            <a:extLst>
              <a:ext uri="{FF2B5EF4-FFF2-40B4-BE49-F238E27FC236}">
                <a16:creationId xmlns:a16="http://schemas.microsoft.com/office/drawing/2014/main" id="{578DCBD4-78FC-42F4-88FF-EBB43E9DA6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220575" cy="687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Rectangle 64">
            <a:extLst>
              <a:ext uri="{FF2B5EF4-FFF2-40B4-BE49-F238E27FC236}">
                <a16:creationId xmlns:a16="http://schemas.microsoft.com/office/drawing/2014/main" id="{FDB8A926-B18D-4141-9F38-FD0B90B7E37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0" name="Straight Arrow Connector 69"/>
          <p:cNvCxnSpPr/>
          <p:nvPr/>
        </p:nvCxnSpPr>
        <p:spPr>
          <a:xfrm>
            <a:off x="10201219" y="5856937"/>
            <a:ext cx="7747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>
            <a:off x="10201219" y="4456997"/>
            <a:ext cx="7747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10201219" y="3044009"/>
            <a:ext cx="7747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10213706" y="1507067"/>
            <a:ext cx="7747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6211" y="26064"/>
            <a:ext cx="9848016" cy="1092971"/>
          </a:xfrm>
        </p:spPr>
        <p:txBody>
          <a:bodyPr/>
          <a:lstStyle/>
          <a:p>
            <a:r>
              <a:rPr lang="ru-RU" dirty="0"/>
              <a:t>Создание сообщества 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3933" y="2307648"/>
            <a:ext cx="2159000" cy="2104411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Arrow Connector 13"/>
          <p:cNvCxnSpPr/>
          <p:nvPr/>
        </p:nvCxnSpPr>
        <p:spPr>
          <a:xfrm flipV="1">
            <a:off x="2116667" y="1778000"/>
            <a:ext cx="2946400" cy="95927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2302933" y="3285750"/>
            <a:ext cx="2167467" cy="341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2226733" y="3751661"/>
            <a:ext cx="1608667" cy="6603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1998134" y="4121844"/>
            <a:ext cx="1032933" cy="104677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08000" y="4533781"/>
            <a:ext cx="154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Екатерина, Золотой Директор</a:t>
            </a:r>
          </a:p>
        </p:txBody>
      </p:sp>
      <p:pic>
        <p:nvPicPr>
          <p:cNvPr id="8194" name="Picture 2" descr="Картинки по запросу ltdeir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3" r="20807" b="7042"/>
          <a:stretch/>
        </p:blipFill>
        <p:spPr bwMode="auto">
          <a:xfrm>
            <a:off x="5136960" y="904403"/>
            <a:ext cx="1473285" cy="142017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Картинки по запросу ltdeirf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0" r="33200"/>
          <a:stretch/>
        </p:blipFill>
        <p:spPr bwMode="auto">
          <a:xfrm>
            <a:off x="4453467" y="2448720"/>
            <a:ext cx="1420136" cy="146708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AutoShape 8" descr="Картинки по запросу девушка блондинка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pic>
        <p:nvPicPr>
          <p:cNvPr id="8201" name="Picture 9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1" r="20892"/>
          <a:stretch/>
        </p:blipFill>
        <p:spPr bwMode="auto">
          <a:xfrm>
            <a:off x="3784601" y="4308923"/>
            <a:ext cx="875596" cy="859692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11" descr="Картинки по запросу брюнетка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674" y="5372446"/>
            <a:ext cx="905245" cy="90524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5990167" y="2202500"/>
            <a:ext cx="154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Анна,</a:t>
            </a:r>
          </a:p>
          <a:p>
            <a:r>
              <a:rPr lang="ru-RU" sz="1200" dirty="0"/>
              <a:t>Директор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516823" y="3669582"/>
            <a:ext cx="154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Ирина,</a:t>
            </a:r>
          </a:p>
          <a:p>
            <a:r>
              <a:rPr lang="ru-RU" sz="1200" dirty="0"/>
              <a:t>Директор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526180" y="5142468"/>
            <a:ext cx="154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Марина,</a:t>
            </a:r>
          </a:p>
          <a:p>
            <a:r>
              <a:rPr lang="ru-RU" sz="1200" dirty="0"/>
              <a:t>Менеджер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614135" y="6179981"/>
            <a:ext cx="154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Виктория,</a:t>
            </a:r>
          </a:p>
          <a:p>
            <a:r>
              <a:rPr lang="ru-RU" sz="1200" dirty="0"/>
              <a:t>Менеджер</a:t>
            </a:r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6678873" y="1498600"/>
            <a:ext cx="7747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7453572" y="965200"/>
            <a:ext cx="956733" cy="1237299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/>
              <a:t>тема</a:t>
            </a:r>
          </a:p>
        </p:txBody>
      </p:sp>
      <p:cxnSp>
        <p:nvCxnSpPr>
          <p:cNvPr id="45" name="Straight Arrow Connector 44"/>
          <p:cNvCxnSpPr/>
          <p:nvPr/>
        </p:nvCxnSpPr>
        <p:spPr>
          <a:xfrm>
            <a:off x="8410306" y="1507067"/>
            <a:ext cx="589761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9000067" y="940965"/>
            <a:ext cx="1676400" cy="1237299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Онлайн представительство: модерация по теме</a:t>
            </a:r>
          </a:p>
        </p:txBody>
      </p:sp>
      <p:sp>
        <p:nvSpPr>
          <p:cNvPr id="48" name="Rectangle 47"/>
          <p:cNvSpPr/>
          <p:nvPr/>
        </p:nvSpPr>
        <p:spPr>
          <a:xfrm>
            <a:off x="10988405" y="940965"/>
            <a:ext cx="1140307" cy="1237299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Офлайн мероприятие по теме</a:t>
            </a:r>
          </a:p>
        </p:txBody>
      </p:sp>
      <p:cxnSp>
        <p:nvCxnSpPr>
          <p:cNvPr id="49" name="Straight Arrow Connector 48"/>
          <p:cNvCxnSpPr/>
          <p:nvPr/>
        </p:nvCxnSpPr>
        <p:spPr>
          <a:xfrm>
            <a:off x="5904173" y="3410653"/>
            <a:ext cx="153691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4776184" y="4780001"/>
            <a:ext cx="2664901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V="1">
            <a:off x="3784600" y="5909485"/>
            <a:ext cx="3564467" cy="242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7441086" y="2502143"/>
            <a:ext cx="956733" cy="12372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/>
              <a:t>тема</a:t>
            </a:r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8397819" y="3044009"/>
            <a:ext cx="60224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9000067" y="2477908"/>
            <a:ext cx="1676400" cy="12372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Онлайн представительство: модерация по теме</a:t>
            </a:r>
          </a:p>
        </p:txBody>
      </p:sp>
      <p:sp>
        <p:nvSpPr>
          <p:cNvPr id="56" name="Rectangle 55"/>
          <p:cNvSpPr/>
          <p:nvPr/>
        </p:nvSpPr>
        <p:spPr>
          <a:xfrm>
            <a:off x="10975919" y="2477908"/>
            <a:ext cx="1140307" cy="12372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Офлайн мероприятие по теме</a:t>
            </a:r>
          </a:p>
        </p:txBody>
      </p:sp>
      <p:sp>
        <p:nvSpPr>
          <p:cNvPr id="57" name="Rectangle 56"/>
          <p:cNvSpPr/>
          <p:nvPr/>
        </p:nvSpPr>
        <p:spPr>
          <a:xfrm>
            <a:off x="7441086" y="3915131"/>
            <a:ext cx="956733" cy="123729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/>
              <a:t>тема</a:t>
            </a:r>
          </a:p>
        </p:txBody>
      </p:sp>
      <p:cxnSp>
        <p:nvCxnSpPr>
          <p:cNvPr id="58" name="Straight Arrow Connector 57"/>
          <p:cNvCxnSpPr/>
          <p:nvPr/>
        </p:nvCxnSpPr>
        <p:spPr>
          <a:xfrm>
            <a:off x="8397819" y="4456997"/>
            <a:ext cx="60224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Rectangle 58"/>
          <p:cNvSpPr/>
          <p:nvPr/>
        </p:nvSpPr>
        <p:spPr>
          <a:xfrm>
            <a:off x="9000067" y="3890896"/>
            <a:ext cx="1676400" cy="123729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Онлайн представительство: модерация по теме</a:t>
            </a:r>
          </a:p>
        </p:txBody>
      </p:sp>
      <p:sp>
        <p:nvSpPr>
          <p:cNvPr id="61" name="Rectangle 60"/>
          <p:cNvSpPr/>
          <p:nvPr/>
        </p:nvSpPr>
        <p:spPr>
          <a:xfrm>
            <a:off x="10975919" y="3890896"/>
            <a:ext cx="1140307" cy="123729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Офлайн мероприятие по теме</a:t>
            </a:r>
          </a:p>
        </p:txBody>
      </p:sp>
      <p:sp>
        <p:nvSpPr>
          <p:cNvPr id="67" name="Rectangle 66"/>
          <p:cNvSpPr/>
          <p:nvPr/>
        </p:nvSpPr>
        <p:spPr>
          <a:xfrm>
            <a:off x="7441086" y="5315071"/>
            <a:ext cx="956733" cy="123729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/>
              <a:t>тема</a:t>
            </a:r>
          </a:p>
        </p:txBody>
      </p:sp>
      <p:cxnSp>
        <p:nvCxnSpPr>
          <p:cNvPr id="68" name="Straight Arrow Connector 67"/>
          <p:cNvCxnSpPr/>
          <p:nvPr/>
        </p:nvCxnSpPr>
        <p:spPr>
          <a:xfrm>
            <a:off x="8397819" y="5856937"/>
            <a:ext cx="60224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Rectangle 68"/>
          <p:cNvSpPr/>
          <p:nvPr/>
        </p:nvSpPr>
        <p:spPr>
          <a:xfrm>
            <a:off x="9000067" y="5290836"/>
            <a:ext cx="1676400" cy="123729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Онлайн представительство: модерация по теме</a:t>
            </a:r>
          </a:p>
        </p:txBody>
      </p:sp>
      <p:sp>
        <p:nvSpPr>
          <p:cNvPr id="71" name="Rectangle 70"/>
          <p:cNvSpPr/>
          <p:nvPr/>
        </p:nvSpPr>
        <p:spPr>
          <a:xfrm>
            <a:off x="10975919" y="5290836"/>
            <a:ext cx="1140307" cy="123729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Офлайн мероприятие по теме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693284-2997-434C-8A1A-13AE042629ED}"/>
              </a:ext>
            </a:extLst>
          </p:cNvPr>
          <p:cNvSpPr/>
          <p:nvPr/>
        </p:nvSpPr>
        <p:spPr>
          <a:xfrm>
            <a:off x="7349067" y="1921079"/>
            <a:ext cx="1383872" cy="3865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+ антикастинг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CF2CEFCA-CB83-4638-BDC6-06595E807A5A}"/>
              </a:ext>
            </a:extLst>
          </p:cNvPr>
          <p:cNvSpPr/>
          <p:nvPr/>
        </p:nvSpPr>
        <p:spPr>
          <a:xfrm>
            <a:off x="7365675" y="3557219"/>
            <a:ext cx="1383872" cy="3865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+ антикастинг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DF5637A7-BBD6-4417-AE6B-73D932FCFB6B}"/>
              </a:ext>
            </a:extLst>
          </p:cNvPr>
          <p:cNvSpPr/>
          <p:nvPr/>
        </p:nvSpPr>
        <p:spPr>
          <a:xfrm>
            <a:off x="7370211" y="4850854"/>
            <a:ext cx="1383872" cy="3865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+ антикастинг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02357A7F-E571-41F1-9078-A2E899DAB2A2}"/>
              </a:ext>
            </a:extLst>
          </p:cNvPr>
          <p:cNvSpPr/>
          <p:nvPr/>
        </p:nvSpPr>
        <p:spPr>
          <a:xfrm>
            <a:off x="7396086" y="6308115"/>
            <a:ext cx="1383872" cy="3865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+ антикастинг</a:t>
            </a:r>
          </a:p>
        </p:txBody>
      </p:sp>
    </p:spTree>
    <p:extLst>
      <p:ext uri="{BB962C8B-B14F-4D97-AF65-F5344CB8AC3E}">
        <p14:creationId xmlns:p14="http://schemas.microsoft.com/office/powerpoint/2010/main" val="15287679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14" descr="Картинки по запросу photography studio">
            <a:extLst>
              <a:ext uri="{FF2B5EF4-FFF2-40B4-BE49-F238E27FC236}">
                <a16:creationId xmlns:a16="http://schemas.microsoft.com/office/drawing/2014/main" id="{4C217A2D-279C-4426-AB58-B813E78F79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220575" cy="687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DC37BF35-217B-42CC-BC20-DD0DED8DEB3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258939" y="880739"/>
            <a:ext cx="10752859" cy="42878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133" dirty="0"/>
              <a:t>График постов на неделю – за каждую тему отвечает ключевой партнер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Онлайн представительство сообщества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956731" y="2633133"/>
          <a:ext cx="10439402" cy="3352801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16003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88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36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082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46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9898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4001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2479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91067"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ru-RU" sz="2400" dirty="0"/>
                        <a:t>пн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ru-RU" sz="2400" dirty="0"/>
                        <a:t>вт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ru-RU" sz="2400" dirty="0"/>
                        <a:t>ср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ru-RU" sz="2400" dirty="0"/>
                        <a:t>чт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ru-RU" sz="2400" dirty="0"/>
                        <a:t>пт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ru-RU" sz="2400" dirty="0"/>
                        <a:t>сб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ru-RU" sz="2400" dirty="0"/>
                        <a:t>вс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9800">
                <a:tc>
                  <a:txBody>
                    <a:bodyPr/>
                    <a:lstStyle/>
                    <a:p>
                      <a:r>
                        <a:rPr lang="ru-RU" sz="2400" dirty="0"/>
                        <a:t>Утро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60967">
                <a:tc>
                  <a:txBody>
                    <a:bodyPr/>
                    <a:lstStyle/>
                    <a:p>
                      <a:r>
                        <a:rPr lang="ru-RU" sz="2400" dirty="0"/>
                        <a:t>День</a:t>
                      </a:r>
                    </a:p>
                    <a:p>
                      <a:endParaRPr lang="ru-RU" sz="24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60967">
                <a:tc>
                  <a:txBody>
                    <a:bodyPr/>
                    <a:lstStyle/>
                    <a:p>
                      <a:r>
                        <a:rPr lang="ru-RU" sz="2400" dirty="0"/>
                        <a:t>Вечер 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2590801" y="3107267"/>
            <a:ext cx="1117596" cy="881699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Антикастинг</a:t>
            </a:r>
          </a:p>
        </p:txBody>
      </p:sp>
      <p:sp>
        <p:nvSpPr>
          <p:cNvPr id="8" name="Rectangle 7"/>
          <p:cNvSpPr/>
          <p:nvPr/>
        </p:nvSpPr>
        <p:spPr>
          <a:xfrm>
            <a:off x="5122334" y="4133481"/>
            <a:ext cx="1117596" cy="881699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67" dirty="0"/>
              <a:t>Здоровый образ жизни</a:t>
            </a:r>
          </a:p>
        </p:txBody>
      </p:sp>
      <p:sp>
        <p:nvSpPr>
          <p:cNvPr id="9" name="Rectangle 8"/>
          <p:cNvSpPr/>
          <p:nvPr/>
        </p:nvSpPr>
        <p:spPr>
          <a:xfrm>
            <a:off x="7569201" y="3107267"/>
            <a:ext cx="1117596" cy="881699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400" dirty="0">
                <a:solidFill>
                  <a:prstClr val="black"/>
                </a:solidFill>
              </a:rPr>
              <a:t>Антикастинг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176933" y="3160424"/>
            <a:ext cx="1117596" cy="881699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67" dirty="0"/>
              <a:t>Здоровый образ жизни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590800" y="5087103"/>
            <a:ext cx="1198029" cy="85804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Молодость кожи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843869" y="4133482"/>
            <a:ext cx="1176864" cy="85804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Антикастинг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080006" y="3160425"/>
            <a:ext cx="1159924" cy="85804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33" dirty="0"/>
              <a:t>Молодость кожи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846982" y="4133481"/>
            <a:ext cx="1217639" cy="85804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400" dirty="0">
                <a:solidFill>
                  <a:prstClr val="black"/>
                </a:solidFill>
              </a:rPr>
              <a:t>Антикастинг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590799" y="4133482"/>
            <a:ext cx="1117596" cy="79902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67" dirty="0"/>
              <a:t>Стиль жизни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164662" y="5135710"/>
            <a:ext cx="1117596" cy="79902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400" dirty="0">
                <a:solidFill>
                  <a:prstClr val="black"/>
                </a:solidFill>
              </a:rPr>
              <a:t>Антикастинг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327698" y="3148602"/>
            <a:ext cx="1117596" cy="79902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67" dirty="0"/>
              <a:t>Стиль жизни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569199" y="5043909"/>
            <a:ext cx="1117596" cy="79902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67" dirty="0"/>
              <a:t>Стиль жизни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206995" y="4133482"/>
            <a:ext cx="1117596" cy="79902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67" dirty="0"/>
              <a:t>Стиль жизни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863921" y="3189937"/>
            <a:ext cx="1156812" cy="7990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67" dirty="0"/>
              <a:t>Тренды и мода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327698" y="5070721"/>
            <a:ext cx="1114484" cy="7990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400" dirty="0">
                <a:solidFill>
                  <a:prstClr val="black"/>
                </a:solidFill>
              </a:rPr>
              <a:t>Антикастинг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549590" y="4133482"/>
            <a:ext cx="1156812" cy="7990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67" dirty="0"/>
              <a:t>Тренды и мода</a:t>
            </a:r>
          </a:p>
        </p:txBody>
      </p:sp>
      <p:sp>
        <p:nvSpPr>
          <p:cNvPr id="23" name="Rectangle 22"/>
          <p:cNvSpPr/>
          <p:nvPr/>
        </p:nvSpPr>
        <p:spPr>
          <a:xfrm>
            <a:off x="8846983" y="3189935"/>
            <a:ext cx="1156812" cy="7990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67" dirty="0"/>
              <a:t>Тренды и мода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883527" y="5053039"/>
            <a:ext cx="1117596" cy="881699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67" dirty="0"/>
              <a:t>Здоровый образ жизни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282258" y="4133482"/>
            <a:ext cx="1159924" cy="85804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33" dirty="0"/>
              <a:t>Молодость кожи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0187386" y="5154169"/>
            <a:ext cx="1156812" cy="7990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400" dirty="0">
                <a:solidFill>
                  <a:prstClr val="black"/>
                </a:solidFill>
              </a:rPr>
              <a:t>Антикастинг</a:t>
            </a:r>
          </a:p>
        </p:txBody>
      </p:sp>
      <p:sp>
        <p:nvSpPr>
          <p:cNvPr id="27" name="Rectangle 26"/>
          <p:cNvSpPr/>
          <p:nvPr/>
        </p:nvSpPr>
        <p:spPr>
          <a:xfrm>
            <a:off x="8897002" y="5053039"/>
            <a:ext cx="1117596" cy="881699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67" dirty="0"/>
              <a:t>Здоровый образ жизни</a:t>
            </a:r>
          </a:p>
        </p:txBody>
      </p:sp>
      <p:pic>
        <p:nvPicPr>
          <p:cNvPr id="28" name="Picture 2" descr="Картинки по запросу ltdeir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3" r="20807" b="7042"/>
          <a:stretch/>
        </p:blipFill>
        <p:spPr bwMode="auto">
          <a:xfrm>
            <a:off x="1114389" y="1417595"/>
            <a:ext cx="1086944" cy="104776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Картинки по запросу ltdeir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0" r="33200"/>
          <a:stretch/>
        </p:blipFill>
        <p:spPr bwMode="auto">
          <a:xfrm>
            <a:off x="3708395" y="1397479"/>
            <a:ext cx="1001864" cy="103498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9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1" r="20892"/>
          <a:stretch/>
        </p:blipFill>
        <p:spPr bwMode="auto">
          <a:xfrm>
            <a:off x="6327697" y="1391089"/>
            <a:ext cx="1121139" cy="110077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1" descr="Картинки по запросу брюнетка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6992" y="1391592"/>
            <a:ext cx="1066803" cy="106680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2072219" y="1666385"/>
            <a:ext cx="1178981" cy="792009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67" dirty="0"/>
              <a:t>Здоровый образ жизни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645530" y="1666386"/>
            <a:ext cx="1156812" cy="7990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67" dirty="0"/>
              <a:t>Тренды и мода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442182" y="1636878"/>
            <a:ext cx="1159924" cy="85804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33" dirty="0"/>
              <a:t>Молодость кожи</a:t>
            </a:r>
          </a:p>
        </p:txBody>
      </p:sp>
      <p:sp>
        <p:nvSpPr>
          <p:cNvPr id="35" name="Rectangle 34"/>
          <p:cNvSpPr/>
          <p:nvPr/>
        </p:nvSpPr>
        <p:spPr>
          <a:xfrm>
            <a:off x="9995418" y="1618031"/>
            <a:ext cx="1117596" cy="79902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67" dirty="0"/>
              <a:t>Стиль жизни</a:t>
            </a:r>
          </a:p>
        </p:txBody>
      </p:sp>
    </p:spTree>
    <p:extLst>
      <p:ext uri="{BB962C8B-B14F-4D97-AF65-F5344CB8AC3E}">
        <p14:creationId xmlns:p14="http://schemas.microsoft.com/office/powerpoint/2010/main" val="25685429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F343F-A1E2-4CE9-91B1-DF7CF83A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287" y="362130"/>
            <a:ext cx="11748052" cy="1325563"/>
          </a:xfrm>
        </p:spPr>
        <p:txBody>
          <a:bodyPr>
            <a:no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 РАМКАХ СТРАТЕГИИ НАМ НУЖНО РАЗВИВАТЬ СООБЩЕСТВА: </a:t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СООБЩЕСТВА ЛИДЕРОВ, И СООБЩЕСТВО ОРИФЛЭЙМ В ЦЕЛОМ В ВОСПРИЯТИИ ПОТРЕБИТЕЛЕЙ </a:t>
            </a:r>
            <a:b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КАК МЫ ЭТО ДЕЛАЕМ?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E549F3-988C-40A1-B6CA-015CA2973B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335" y="751081"/>
            <a:ext cx="4573729" cy="463826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BF68F70-405D-4D24-8AE5-E887385EC5EF}"/>
              </a:ext>
            </a:extLst>
          </p:cNvPr>
          <p:cNvSpPr/>
          <p:nvPr/>
        </p:nvSpPr>
        <p:spPr>
          <a:xfrm>
            <a:off x="499837" y="3803374"/>
            <a:ext cx="2729948" cy="282062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СООБЩЕСТВА ЛИДЕРОВ</a:t>
            </a:r>
          </a:p>
          <a:p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Поддерживаем ежекаталожными сценариями</a:t>
            </a:r>
          </a:p>
          <a:p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Поддерживаем примерами онлайн коммуникации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F744C9A-A33F-4D1D-A3CC-4133E80813BB}"/>
              </a:ext>
            </a:extLst>
          </p:cNvPr>
          <p:cNvSpPr/>
          <p:nvPr/>
        </p:nvSpPr>
        <p:spPr>
          <a:xfrm>
            <a:off x="8343236" y="3803374"/>
            <a:ext cx="3013876" cy="282062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СООБЩЕСТВО ОРИФЛЭЙМ</a:t>
            </a:r>
          </a:p>
          <a:p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Представляем ежеквартальные интересные инициативы для внутренней и внешней аудитории в рамках большого сообщества Орифлэйм  </a:t>
            </a: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08957B5-B7D6-45F3-8F7B-8B95C76917E2}"/>
              </a:ext>
            </a:extLst>
          </p:cNvPr>
          <p:cNvCxnSpPr/>
          <p:nvPr/>
        </p:nvCxnSpPr>
        <p:spPr>
          <a:xfrm flipH="1">
            <a:off x="2676939" y="2610678"/>
            <a:ext cx="827396" cy="10071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6F4D168-F6C3-4AD9-9CDB-F7A0E1070675}"/>
              </a:ext>
            </a:extLst>
          </p:cNvPr>
          <p:cNvCxnSpPr/>
          <p:nvPr/>
        </p:nvCxnSpPr>
        <p:spPr>
          <a:xfrm>
            <a:off x="8078064" y="2491409"/>
            <a:ext cx="1145449" cy="11529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58427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4" descr="Картинки по запросу photography studio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7144"/>
            <a:ext cx="12220575" cy="687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hidden="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1" cy="685466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6781" y="519787"/>
            <a:ext cx="5707192" cy="6174628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AC7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ru-RU" b="1" dirty="0">
                <a:solidFill>
                  <a:srgbClr val="AC7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НОМИНАЦИЯ - ФОТОСЕССИИ</a:t>
            </a:r>
          </a:p>
          <a:p>
            <a:pPr marL="0" indent="0">
              <a:buNone/>
            </a:pPr>
            <a:r>
              <a:rPr lang="ru-RU" b="1" dirty="0">
                <a:solidFill>
                  <a:srgbClr val="AC7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 октября – 20 декабря</a:t>
            </a:r>
          </a:p>
          <a:p>
            <a:pPr marL="0" indent="0">
              <a:buNone/>
            </a:pPr>
            <a:r>
              <a:rPr lang="ru-RU" sz="2200" dirty="0">
                <a:solidFill>
                  <a:srgbClr val="AC7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Обновление сайта:</a:t>
            </a:r>
          </a:p>
          <a:p>
            <a:r>
              <a:rPr lang="ru-RU" sz="2200" dirty="0">
                <a:solidFill>
                  <a:srgbClr val="AC7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Серия из 8 </a:t>
            </a:r>
            <a:r>
              <a:rPr lang="ru-RU" sz="2200" b="1" dirty="0">
                <a:solidFill>
                  <a:srgbClr val="AC7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видео-номинаций </a:t>
            </a:r>
            <a:r>
              <a:rPr lang="ru-RU" sz="2200" dirty="0">
                <a:solidFill>
                  <a:srgbClr val="AC7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</a:t>
            </a:r>
            <a:r>
              <a:rPr lang="ru-RU" sz="2200" b="1" dirty="0">
                <a:solidFill>
                  <a:srgbClr val="AC7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>
                <a:solidFill>
                  <a:srgbClr val="AC7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Горбачевой, </a:t>
            </a:r>
            <a:r>
              <a:rPr lang="ru-RU" sz="2200" dirty="0" err="1">
                <a:solidFill>
                  <a:srgbClr val="AC7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блоггеров</a:t>
            </a:r>
            <a:r>
              <a:rPr lang="ru-RU" sz="2200" dirty="0">
                <a:solidFill>
                  <a:srgbClr val="AC7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ТОП-Лидеров  Орифлэйм</a:t>
            </a:r>
          </a:p>
          <a:p>
            <a:r>
              <a:rPr lang="ru-RU" sz="2200" dirty="0">
                <a:solidFill>
                  <a:srgbClr val="AC7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Номинация открыта на сайте</a:t>
            </a:r>
            <a:r>
              <a:rPr lang="en-US" sz="2200" dirty="0">
                <a:solidFill>
                  <a:srgbClr val="AC7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200" dirty="0">
                <a:solidFill>
                  <a:srgbClr val="AC7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 приглашаем людей номинировать на сайте тех, кого они считают красивым</a:t>
            </a:r>
          </a:p>
          <a:p>
            <a:r>
              <a:rPr lang="ru-RU" sz="2200" dirty="0">
                <a:solidFill>
                  <a:srgbClr val="AC7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Галерея историй на сайте</a:t>
            </a:r>
          </a:p>
          <a:p>
            <a:r>
              <a:rPr lang="ru-RU" sz="2200" dirty="0">
                <a:solidFill>
                  <a:srgbClr val="AC7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Карта Антикастинг дней и регистрация для гостей</a:t>
            </a:r>
          </a:p>
          <a:p>
            <a:r>
              <a:rPr lang="ru-RU" sz="2200" dirty="0">
                <a:solidFill>
                  <a:srgbClr val="AC7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Регистрация Антикастинг Дней для лидеров</a:t>
            </a:r>
          </a:p>
          <a:p>
            <a:r>
              <a:rPr lang="ru-RU" sz="2200" dirty="0">
                <a:solidFill>
                  <a:srgbClr val="AC7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Поддержка в </a:t>
            </a:r>
            <a:r>
              <a:rPr lang="ru-RU" sz="2200" dirty="0" err="1">
                <a:solidFill>
                  <a:srgbClr val="AC7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</a:t>
            </a:r>
            <a:r>
              <a:rPr lang="ru-RU" sz="2200" dirty="0">
                <a:solidFill>
                  <a:srgbClr val="AC7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-сетях</a:t>
            </a:r>
            <a:endParaRPr lang="en-US" sz="2200" dirty="0">
              <a:solidFill>
                <a:srgbClr val="AC7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8291063" y="2446915"/>
            <a:ext cx="2891130" cy="1760595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1800" b="1" dirty="0">
              <a:solidFill>
                <a:srgbClr val="AC7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800" b="1" dirty="0">
                <a:solidFill>
                  <a:srgbClr val="AC7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Цель:</a:t>
            </a:r>
          </a:p>
          <a:p>
            <a:pPr marL="0" indent="0">
              <a:buNone/>
            </a:pPr>
            <a:r>
              <a:rPr lang="ru-RU" sz="1800" dirty="0">
                <a:solidFill>
                  <a:srgbClr val="AC7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Вовлечение в проект – и как следствие увеличение активности</a:t>
            </a:r>
          </a:p>
        </p:txBody>
      </p:sp>
      <p:sp>
        <p:nvSpPr>
          <p:cNvPr id="6" name="Right Arrow 5"/>
          <p:cNvSpPr/>
          <p:nvPr/>
        </p:nvSpPr>
        <p:spPr>
          <a:xfrm>
            <a:off x="6331085" y="3328883"/>
            <a:ext cx="1742866" cy="200233"/>
          </a:xfrm>
          <a:prstGeom prst="rightArrow">
            <a:avLst/>
          </a:prstGeom>
          <a:solidFill>
            <a:schemeClr val="bg1"/>
          </a:solidFill>
          <a:ln>
            <a:solidFill>
              <a:srgbClr val="AC70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5240444-5907-4666-8211-20E4856CCC8D}"/>
              </a:ext>
            </a:extLst>
          </p:cNvPr>
          <p:cNvSpPr txBox="1">
            <a:spLocks/>
          </p:cNvSpPr>
          <p:nvPr/>
        </p:nvSpPr>
        <p:spPr>
          <a:xfrm>
            <a:off x="9523051" y="71238"/>
            <a:ext cx="2668949" cy="99416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>
                <a:solidFill>
                  <a:srgbClr val="AC7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 ДЕЛАЕТ КОМПАНИЯ</a:t>
            </a:r>
          </a:p>
          <a:p>
            <a:pPr marL="0" indent="0">
              <a:buNone/>
            </a:pPr>
            <a:r>
              <a:rPr lang="ru-RU" sz="1800" dirty="0">
                <a:solidFill>
                  <a:srgbClr val="AC7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ЭТАП 2</a:t>
            </a:r>
          </a:p>
        </p:txBody>
      </p:sp>
    </p:spTree>
    <p:extLst>
      <p:ext uri="{BB962C8B-B14F-4D97-AF65-F5344CB8AC3E}">
        <p14:creationId xmlns:p14="http://schemas.microsoft.com/office/powerpoint/2010/main" val="4549916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4" descr="Картинки по запросу photography studio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7144"/>
            <a:ext cx="12220575" cy="687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hidden="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1" cy="685466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380" y="738230"/>
            <a:ext cx="11363259" cy="4363857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>
                <a:solidFill>
                  <a:srgbClr val="AC7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АКТИВНОСТИ ЛИДЕРА И ЕГО РОЛЬ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AC7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НОМИНАЦИЯ - ФОТОСЕССИИ</a:t>
            </a:r>
          </a:p>
          <a:p>
            <a:pPr marL="0" indent="0">
              <a:buNone/>
            </a:pPr>
            <a:endParaRPr lang="ru-RU" sz="18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Где проводить фотосессии?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СПО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Арендованное помещение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Студия</a:t>
            </a:r>
          </a:p>
          <a:p>
            <a:pPr marL="0" indent="0">
              <a:buNone/>
            </a:pP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Любой вариант прекрасно подойдет, чтобы сделать качественный фотографии и соответственно получить контакты</a:t>
            </a:r>
          </a:p>
          <a:p>
            <a:pPr marL="0" indent="0">
              <a:buNone/>
            </a:pP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Проводите фотосессии на регулярной основе  - раз в неделю</a:t>
            </a:r>
          </a:p>
          <a:p>
            <a:pPr marL="0" indent="0">
              <a:buNone/>
            </a:pP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Собирайте контакты у гостей фотосессии для последующего отправления фотографий</a:t>
            </a:r>
          </a:p>
          <a:p>
            <a:pPr marL="0" indent="0">
              <a:buNone/>
            </a:pPr>
            <a:endParaRPr lang="ru-RU" sz="2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2300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4" descr="Картинки по запросу photography studio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7144"/>
            <a:ext cx="12220575" cy="687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hidden="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1" cy="685466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815" y="746620"/>
            <a:ext cx="11363259" cy="4522066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>
                <a:solidFill>
                  <a:srgbClr val="AC7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АКТИВНОСТИ ЛИДЕРА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AC7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НОМИНАЦИЯ - ФОТОСЕССИИ</a:t>
            </a:r>
          </a:p>
          <a:p>
            <a:pPr marL="0" indent="0">
              <a:buNone/>
            </a:pP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Привлечение фотографов:</a:t>
            </a:r>
          </a:p>
          <a:p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бартерной основе 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продукты)</a:t>
            </a:r>
          </a:p>
          <a:p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вознаграждение </a:t>
            </a: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 можете найти фотографа из своего ближайшего окружения – друзья, знакомые. </a:t>
            </a:r>
            <a:endParaRPr lang="ru-RU" sz="1800" dirty="0">
              <a:solidFill>
                <a:srgbClr val="AC7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800" dirty="0">
                <a:solidFill>
                  <a:srgbClr val="AC7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Именно фотосессии позволят вам на постоянной основе получать контакты новых людей, используйте их, чтобы включить новичков в сообщество Орифлэйм, приглашайте их на Антикастинг День.</a:t>
            </a:r>
          </a:p>
          <a:p>
            <a:pPr marL="0" indent="0">
              <a:buNone/>
            </a:pPr>
            <a:r>
              <a:rPr lang="ru-RU" sz="1800" dirty="0">
                <a:solidFill>
                  <a:srgbClr val="AC7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Номинируйте их на сайте </a:t>
            </a:r>
            <a:r>
              <a:rPr lang="en-US" sz="1800" dirty="0">
                <a:solidFill>
                  <a:srgbClr val="AC7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</a:t>
            </a:r>
            <a:r>
              <a:rPr lang="ru-RU" sz="1800" dirty="0">
                <a:solidFill>
                  <a:srgbClr val="AC7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800" dirty="0">
                <a:solidFill>
                  <a:srgbClr val="AC7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anticasting.net</a:t>
            </a:r>
          </a:p>
        </p:txBody>
      </p:sp>
    </p:spTree>
    <p:extLst>
      <p:ext uri="{BB962C8B-B14F-4D97-AF65-F5344CB8AC3E}">
        <p14:creationId xmlns:p14="http://schemas.microsoft.com/office/powerpoint/2010/main" val="41645688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4" descr="Картинки по запросу photography studio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7144"/>
            <a:ext cx="12220575" cy="687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hidden="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1" cy="685466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815" y="879799"/>
            <a:ext cx="11363259" cy="5344831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>
                <a:solidFill>
                  <a:srgbClr val="AC7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НОМИНАЦИИ  - ФОТОСЕССИИ</a:t>
            </a:r>
          </a:p>
          <a:p>
            <a:pPr marL="0" indent="0">
              <a:buNone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Что значит номинировать человека в проекте?</a:t>
            </a:r>
          </a:p>
          <a:p>
            <a:pPr marL="0" indent="0">
              <a:buNone/>
            </a:pPr>
            <a:r>
              <a:rPr lang="ru-RU" sz="1400" dirty="0">
                <a:solidFill>
                  <a:srgbClr val="AC7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того чтобы как можно больше людей узнали о проекте, мы внедрили инструмент «номинирования». Любой человек может зайти на сайт и написать о красоте подруги/друга/знакомого/близкого человека.</a:t>
            </a:r>
          </a:p>
          <a:p>
            <a:pPr marL="0" indent="0">
              <a:buNone/>
            </a:pPr>
            <a:r>
              <a:rPr lang="ru-RU" sz="1400" dirty="0">
                <a:solidFill>
                  <a:srgbClr val="AC7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этого есть специальная форма , вы можете записать видео или просто написать в тексте о сути красоты.</a:t>
            </a:r>
          </a:p>
          <a:p>
            <a:pPr marL="0" indent="0">
              <a:buNone/>
            </a:pPr>
            <a:endParaRPr lang="ru-RU" sz="1400" dirty="0">
              <a:solidFill>
                <a:srgbClr val="AC7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1400" dirty="0">
              <a:solidFill>
                <a:srgbClr val="AC7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1400" dirty="0">
              <a:solidFill>
                <a:srgbClr val="AC7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1400" dirty="0">
              <a:solidFill>
                <a:srgbClr val="AC7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1400" dirty="0">
              <a:solidFill>
                <a:srgbClr val="AC7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1400" dirty="0">
              <a:solidFill>
                <a:srgbClr val="AC7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1400" dirty="0">
              <a:solidFill>
                <a:srgbClr val="AC7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1400" dirty="0">
              <a:solidFill>
                <a:srgbClr val="AC7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1400" dirty="0">
              <a:solidFill>
                <a:srgbClr val="AC7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400" dirty="0">
                <a:solidFill>
                  <a:srgbClr val="AC7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форме нужно будет обязательно указать </a:t>
            </a:r>
            <a:r>
              <a:rPr lang="en-US" sz="1400" dirty="0">
                <a:solidFill>
                  <a:srgbClr val="AC7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</a:t>
            </a:r>
            <a:r>
              <a:rPr lang="ru-RU" sz="1400" dirty="0">
                <a:solidFill>
                  <a:srgbClr val="AC7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человека, которого вы номинируете. Он получит на свою почту уведомление и приглашение прийти на Антикастинг День.</a:t>
            </a:r>
          </a:p>
          <a:p>
            <a:pPr marL="0" indent="0">
              <a:buNone/>
            </a:pPr>
            <a:r>
              <a:rPr lang="ru-RU" sz="1400" dirty="0">
                <a:solidFill>
                  <a:srgbClr val="AC7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Чем больше людей вы номинируете, тем больше придут на мероприятие.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16B45D-7BEF-4DEE-A32B-2B85F4D0B6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84" y="2434643"/>
            <a:ext cx="5139568" cy="28409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4140A1-0B15-4BA8-9878-3FC6A0C448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349" y="2434642"/>
            <a:ext cx="5139568" cy="2840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59364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4" descr="Картинки по запросу photography studio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7144"/>
            <a:ext cx="12220575" cy="687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hidden="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1" cy="685466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547" y="146859"/>
            <a:ext cx="5266330" cy="6560937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AC7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ru-RU" b="1" dirty="0">
                <a:solidFill>
                  <a:srgbClr val="AC7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АНТИКАСТИНГ ДНИ</a:t>
            </a:r>
            <a:br>
              <a:rPr lang="en-US" b="1" dirty="0">
                <a:solidFill>
                  <a:srgbClr val="AC703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>
                <a:solidFill>
                  <a:srgbClr val="AC7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ноября – 20 декабря</a:t>
            </a:r>
            <a:endParaRPr lang="en-US" sz="2400" b="1" dirty="0">
              <a:solidFill>
                <a:srgbClr val="AC7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ru-RU" sz="1800" dirty="0">
                <a:solidFill>
                  <a:srgbClr val="AC7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Выход зимней </a:t>
            </a:r>
            <a:r>
              <a:rPr lang="ru-RU" sz="1800" b="1" dirty="0">
                <a:solidFill>
                  <a:srgbClr val="AC7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Книги Красоты</a:t>
            </a:r>
          </a:p>
          <a:p>
            <a:pPr>
              <a:lnSpc>
                <a:spcPct val="100000"/>
              </a:lnSpc>
            </a:pPr>
            <a:r>
              <a:rPr lang="ru-RU" sz="1800" b="1" dirty="0">
                <a:solidFill>
                  <a:srgbClr val="AC7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Приглашение</a:t>
            </a:r>
            <a:r>
              <a:rPr lang="ru-RU" sz="1800" dirty="0">
                <a:solidFill>
                  <a:srgbClr val="AC7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анонс Антикастинг дней</a:t>
            </a:r>
          </a:p>
          <a:p>
            <a:pPr>
              <a:lnSpc>
                <a:spcPct val="100000"/>
              </a:lnSpc>
            </a:pPr>
            <a:r>
              <a:rPr lang="ru-RU" sz="1800" dirty="0">
                <a:solidFill>
                  <a:srgbClr val="AC7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Проведение </a:t>
            </a:r>
            <a:r>
              <a:rPr lang="ru-RU" sz="1800" b="1" dirty="0">
                <a:solidFill>
                  <a:srgbClr val="AC7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Антикастинг Дней </a:t>
            </a:r>
            <a:r>
              <a:rPr lang="ru-RU" sz="1800" dirty="0">
                <a:solidFill>
                  <a:srgbClr val="AC7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ru-RU" sz="1800" dirty="0">
                <a:solidFill>
                  <a:srgbClr val="AC7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декабря в СЦ Алматы, Астаны, Чимкента и Бишкека 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ru-RU" sz="1800" dirty="0">
                <a:solidFill>
                  <a:srgbClr val="AC7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3 по 20 декабря в СПО и других местах по выбору лидеров</a:t>
            </a:r>
          </a:p>
          <a:p>
            <a:pPr>
              <a:lnSpc>
                <a:spcPct val="100000"/>
              </a:lnSpc>
            </a:pPr>
            <a:r>
              <a:rPr lang="ru-RU" sz="1800" dirty="0">
                <a:solidFill>
                  <a:srgbClr val="AC7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Конкурсы для Лидеров: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ru-RU" sz="1800" dirty="0">
                <a:solidFill>
                  <a:srgbClr val="AC7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Антикастинг Бизнес-план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ru-RU" sz="1800" dirty="0">
                <a:solidFill>
                  <a:srgbClr val="AC7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Конкурс для Лидеров на проведение выставок</a:t>
            </a:r>
          </a:p>
          <a:p>
            <a:pPr>
              <a:lnSpc>
                <a:spcPct val="100000"/>
              </a:lnSpc>
            </a:pPr>
            <a:r>
              <a:rPr lang="ru-RU" sz="1800" dirty="0">
                <a:solidFill>
                  <a:srgbClr val="AC7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Освещение проекта в </a:t>
            </a:r>
            <a:r>
              <a:rPr lang="ru-RU" sz="1800" dirty="0" err="1">
                <a:solidFill>
                  <a:srgbClr val="AC7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</a:t>
            </a:r>
            <a:r>
              <a:rPr lang="ru-RU" sz="1800" dirty="0">
                <a:solidFill>
                  <a:srgbClr val="AC7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сетях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8222891" y="2231386"/>
            <a:ext cx="2655598" cy="2391885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b="1" dirty="0">
                <a:solidFill>
                  <a:srgbClr val="AC7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Цель:</a:t>
            </a:r>
          </a:p>
          <a:p>
            <a:pPr marL="0" indent="0">
              <a:buNone/>
            </a:pPr>
            <a:r>
              <a:rPr lang="ru-RU" sz="1800" dirty="0">
                <a:solidFill>
                  <a:srgbClr val="AC7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Вовлечение в проект</a:t>
            </a:r>
          </a:p>
          <a:p>
            <a:pPr marL="0" indent="0">
              <a:buNone/>
            </a:pPr>
            <a:r>
              <a:rPr lang="ru-RU" sz="1800" dirty="0">
                <a:solidFill>
                  <a:srgbClr val="AC7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Привлечение потока на офлайн мероприятие</a:t>
            </a:r>
          </a:p>
          <a:p>
            <a:pPr marL="0" indent="0">
              <a:buNone/>
            </a:pPr>
            <a:r>
              <a:rPr lang="ru-RU" sz="1800" dirty="0">
                <a:solidFill>
                  <a:srgbClr val="AC7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Увеличение и поддержание активности</a:t>
            </a:r>
          </a:p>
        </p:txBody>
      </p:sp>
      <p:sp>
        <p:nvSpPr>
          <p:cNvPr id="6" name="Right Arrow 5"/>
          <p:cNvSpPr/>
          <p:nvPr/>
        </p:nvSpPr>
        <p:spPr>
          <a:xfrm>
            <a:off x="6263973" y="3327213"/>
            <a:ext cx="1742866" cy="200233"/>
          </a:xfrm>
          <a:prstGeom prst="rightArrow">
            <a:avLst/>
          </a:prstGeom>
          <a:solidFill>
            <a:schemeClr val="bg1"/>
          </a:solidFill>
          <a:ln>
            <a:solidFill>
              <a:srgbClr val="AC70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24AE0B9-519F-4D0F-A634-BD53003CCD4E}"/>
              </a:ext>
            </a:extLst>
          </p:cNvPr>
          <p:cNvSpPr txBox="1">
            <a:spLocks/>
          </p:cNvSpPr>
          <p:nvPr/>
        </p:nvSpPr>
        <p:spPr>
          <a:xfrm>
            <a:off x="9523051" y="71238"/>
            <a:ext cx="2668949" cy="99416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>
                <a:solidFill>
                  <a:srgbClr val="AC7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 ДЕЛАЕТ КОМПАНИЯ</a:t>
            </a:r>
          </a:p>
          <a:p>
            <a:pPr marL="0" indent="0">
              <a:buNone/>
            </a:pPr>
            <a:r>
              <a:rPr lang="ru-RU" sz="1800" dirty="0">
                <a:solidFill>
                  <a:srgbClr val="AC7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ЭТАП 3</a:t>
            </a:r>
          </a:p>
        </p:txBody>
      </p:sp>
    </p:spTree>
    <p:extLst>
      <p:ext uri="{BB962C8B-B14F-4D97-AF65-F5344CB8AC3E}">
        <p14:creationId xmlns:p14="http://schemas.microsoft.com/office/powerpoint/2010/main" val="14409243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4" name="Picture 14" descr="Картинки по запросу photography studio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220575" cy="687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74866" y="2590166"/>
            <a:ext cx="53312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dirty="0" err="1">
                <a:solidFill>
                  <a:srgbClr val="AC7037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Антикастинг</a:t>
            </a:r>
            <a:r>
              <a:rPr lang="ru-RU" sz="4000" b="1" dirty="0">
                <a:solidFill>
                  <a:srgbClr val="AC7037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День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AC7037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Лидера, организованный в СПО или офисе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AC7037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060405"/>
              </a:clrFrom>
              <a:clrTo>
                <a:srgbClr val="060405">
                  <a:alpha val="0"/>
                </a:srgbClr>
              </a:clrTo>
            </a:clrChange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9765" y="4034007"/>
            <a:ext cx="1833496" cy="3443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115907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0FD02-D7F1-4464-A948-BECF51B9C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0796A9-5A62-4841-A3FC-0292139530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7160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4" descr="Картинки по запросу photography studio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7144"/>
            <a:ext cx="12220575" cy="687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hidden="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1" cy="685466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6781" y="519787"/>
            <a:ext cx="11204584" cy="6015317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ЗАРЕГИСТРИРУЙТЕ МЕРОПРИЯТИЕ </a:t>
            </a: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начиная с 29 октября</a:t>
            </a:r>
          </a:p>
          <a:p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Зайдите на сайт</a:t>
            </a:r>
          </a:p>
          <a:p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Зарегистрируйтесь как Лидер-организатор мероприятия*: введите ваш номер Орисейлз и пароль</a:t>
            </a:r>
          </a:p>
          <a:p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ваш </a:t>
            </a:r>
            <a:r>
              <a:rPr lang="ru-RU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имейл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вы получите письмо с ссылкой, которая подтвердит ваш аккаунт</a:t>
            </a:r>
          </a:p>
          <a:p>
            <a:pPr marL="0" indent="0">
              <a:buNone/>
            </a:pPr>
            <a:endParaRPr lang="ru-RU" sz="18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18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18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18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18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18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18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18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18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почту вы также получите ссылку на пакет материалов для подготовки мероприятия</a:t>
            </a:r>
          </a:p>
          <a:p>
            <a:pPr marL="0" indent="0">
              <a:buNone/>
            </a:pPr>
            <a:endParaRPr lang="ru-RU" sz="12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Организатором может стать только Лидер уровня 9% и выше по итогам 14 каталога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BF3CCB-28C4-4F70-A41D-B8634D1432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42" y="2252073"/>
            <a:ext cx="5685045" cy="32051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6435572-D317-49D5-8D07-17D6CBD1CA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307" y="2252073"/>
            <a:ext cx="5769376" cy="325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5398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4" descr="Картинки по запросу photography studio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7144"/>
            <a:ext cx="12220575" cy="687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hidden="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1" cy="685466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6781" y="519787"/>
            <a:ext cx="11204584" cy="6015317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ЗАРЕГИСТРИРУЙТЕ МЕРОПРИЯТИЕ </a:t>
            </a: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начиная с 29 октября</a:t>
            </a:r>
          </a:p>
          <a:p>
            <a:pPr marL="0" indent="0">
              <a:buNone/>
            </a:pP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После подтверждения аккаунта у вас появится возможность  создать мероприятие</a:t>
            </a:r>
          </a:p>
          <a:p>
            <a:pPr marL="0" indent="0">
              <a:buNone/>
            </a:pPr>
            <a:endParaRPr lang="ru-RU" sz="18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18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18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18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18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8FADF5-6A1A-4E30-865D-056B383C6A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025" y="1627465"/>
            <a:ext cx="7630874" cy="4512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19909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4" descr="Картинки по запросу photography studio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7144"/>
            <a:ext cx="12220575" cy="687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hidden="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1" cy="685466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6781" y="519787"/>
            <a:ext cx="11204584" cy="6015317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ЗАРЕГИСТРИРУЙТЕ МЕРОПРИЯТИЕ </a:t>
            </a: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начиная с 29 октября</a:t>
            </a:r>
          </a:p>
          <a:p>
            <a:pPr marL="0" indent="0">
              <a:buNone/>
            </a:pP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После подтверждения аккаунта у вас появится возможность создать мероприятие</a:t>
            </a:r>
          </a:p>
          <a:p>
            <a:pPr marL="0" indent="0">
              <a:buNone/>
            </a:pPr>
            <a:endParaRPr lang="ru-RU" sz="18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18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18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18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18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FAD7C04-9ED7-4B39-A690-1BACF2FD28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818" y="2113791"/>
            <a:ext cx="3578990" cy="21163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35D2F5E-E7A9-4AB2-B0F6-C332A533F5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080866"/>
            <a:ext cx="3578990" cy="21163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582432C-8FBD-4615-99BD-1834AB1E479F}"/>
              </a:ext>
            </a:extLst>
          </p:cNvPr>
          <p:cNvSpPr txBox="1"/>
          <p:nvPr/>
        </p:nvSpPr>
        <p:spPr>
          <a:xfrm>
            <a:off x="1642818" y="4568541"/>
            <a:ext cx="3347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Внесите данные по месту и времени проведения</a:t>
            </a:r>
            <a:endParaRPr lang="ru-RU" sz="1600" i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FDA890-63E8-423C-BBF1-564E0F6587F9}"/>
              </a:ext>
            </a:extLst>
          </p:cNvPr>
          <p:cNvSpPr txBox="1"/>
          <p:nvPr/>
        </p:nvSpPr>
        <p:spPr>
          <a:xfrm>
            <a:off x="6076726" y="4483412"/>
            <a:ext cx="3347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Внесите данные по Визажисту и Фотографу на мероприятии</a:t>
            </a:r>
            <a:endParaRPr lang="ru-RU" sz="1600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572F0-6421-4CE0-816F-59E4D82A935D}"/>
              </a:ext>
            </a:extLst>
          </p:cNvPr>
          <p:cNvSpPr txBox="1"/>
          <p:nvPr/>
        </p:nvSpPr>
        <p:spPr>
          <a:xfrm>
            <a:off x="663508" y="5824189"/>
            <a:ext cx="1096255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Заполните поле  "описание мероприятия" (в свободной форме расскажите, что будет происходить и в какой последовательности, например). 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4266071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7197708" y="1603204"/>
            <a:ext cx="2217957" cy="1665264"/>
          </a:xfrm>
          <a:custGeom>
            <a:avLst/>
            <a:gdLst>
              <a:gd name="connsiteX0" fmla="*/ 0 w 2223605"/>
              <a:gd name="connsiteY0" fmla="*/ 1669504 h 1669504"/>
              <a:gd name="connsiteX1" fmla="*/ 2223605 w 2223605"/>
              <a:gd name="connsiteY1" fmla="*/ 1669504 h 1669504"/>
              <a:gd name="connsiteX2" fmla="*/ 2223605 w 2223605"/>
              <a:gd name="connsiteY2" fmla="*/ 0 h 1669504"/>
              <a:gd name="connsiteX3" fmla="*/ 0 w 2223605"/>
              <a:gd name="connsiteY3" fmla="*/ 0 h 1669504"/>
              <a:gd name="connsiteX4" fmla="*/ 0 w 2223605"/>
              <a:gd name="connsiteY4" fmla="*/ 1669504 h 16695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223605" h="1669504">
                <a:moveTo>
                  <a:pt x="0" y="1669504"/>
                </a:moveTo>
                <a:lnTo>
                  <a:pt x="2223605" y="1669504"/>
                </a:lnTo>
                <a:lnTo>
                  <a:pt x="2223605" y="0"/>
                </a:lnTo>
                <a:lnTo>
                  <a:pt x="0" y="0"/>
                </a:lnTo>
                <a:lnTo>
                  <a:pt x="0" y="1669504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1733"/>
          </a:p>
        </p:txBody>
      </p:sp>
      <p:sp>
        <p:nvSpPr>
          <p:cNvPr id="7" name="Freeform 3"/>
          <p:cNvSpPr/>
          <p:nvPr/>
        </p:nvSpPr>
        <p:spPr>
          <a:xfrm>
            <a:off x="4656293" y="1603204"/>
            <a:ext cx="2293660" cy="1665264"/>
          </a:xfrm>
          <a:custGeom>
            <a:avLst/>
            <a:gdLst>
              <a:gd name="connsiteX0" fmla="*/ 0 w 2299500"/>
              <a:gd name="connsiteY0" fmla="*/ 1669504 h 1669504"/>
              <a:gd name="connsiteX1" fmla="*/ 2299500 w 2299500"/>
              <a:gd name="connsiteY1" fmla="*/ 1669504 h 1669504"/>
              <a:gd name="connsiteX2" fmla="*/ 2299500 w 2299500"/>
              <a:gd name="connsiteY2" fmla="*/ 0 h 1669504"/>
              <a:gd name="connsiteX3" fmla="*/ 0 w 2299500"/>
              <a:gd name="connsiteY3" fmla="*/ 0 h 1669504"/>
              <a:gd name="connsiteX4" fmla="*/ 0 w 2299500"/>
              <a:gd name="connsiteY4" fmla="*/ 1669504 h 16695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299500" h="1669504">
                <a:moveTo>
                  <a:pt x="0" y="1669504"/>
                </a:moveTo>
                <a:lnTo>
                  <a:pt x="2299500" y="1669504"/>
                </a:lnTo>
                <a:lnTo>
                  <a:pt x="2299500" y="0"/>
                </a:lnTo>
                <a:lnTo>
                  <a:pt x="0" y="0"/>
                </a:lnTo>
                <a:lnTo>
                  <a:pt x="0" y="1669504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1733"/>
          </a:p>
        </p:txBody>
      </p:sp>
      <p:sp>
        <p:nvSpPr>
          <p:cNvPr id="9" name="Freeform 3"/>
          <p:cNvSpPr/>
          <p:nvPr/>
        </p:nvSpPr>
        <p:spPr>
          <a:xfrm>
            <a:off x="10156503" y="5422956"/>
            <a:ext cx="463880" cy="463893"/>
          </a:xfrm>
          <a:custGeom>
            <a:avLst/>
            <a:gdLst>
              <a:gd name="connsiteX0" fmla="*/ 232530 w 465061"/>
              <a:gd name="connsiteY0" fmla="*/ 451174 h 465074"/>
              <a:gd name="connsiteX1" fmla="*/ 451160 w 465061"/>
              <a:gd name="connsiteY1" fmla="*/ 232543 h 465074"/>
              <a:gd name="connsiteX2" fmla="*/ 232530 w 465061"/>
              <a:gd name="connsiteY2" fmla="*/ 13900 h 465074"/>
              <a:gd name="connsiteX3" fmla="*/ 13899 w 465061"/>
              <a:gd name="connsiteY3" fmla="*/ 232543 h 465074"/>
              <a:gd name="connsiteX4" fmla="*/ 232530 w 465061"/>
              <a:gd name="connsiteY4" fmla="*/ 451174 h 46507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465061" h="465074">
                <a:moveTo>
                  <a:pt x="232530" y="451174"/>
                </a:moveTo>
                <a:cubicBezTo>
                  <a:pt x="353281" y="451174"/>
                  <a:pt x="451160" y="353282"/>
                  <a:pt x="451160" y="232543"/>
                </a:cubicBezTo>
                <a:cubicBezTo>
                  <a:pt x="451160" y="111792"/>
                  <a:pt x="353281" y="13900"/>
                  <a:pt x="232530" y="13900"/>
                </a:cubicBezTo>
                <a:cubicBezTo>
                  <a:pt x="111778" y="13900"/>
                  <a:pt x="13899" y="111792"/>
                  <a:pt x="13899" y="232543"/>
                </a:cubicBezTo>
                <a:cubicBezTo>
                  <a:pt x="13899" y="353282"/>
                  <a:pt x="111778" y="451174"/>
                  <a:pt x="232530" y="45117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1733"/>
          </a:p>
        </p:txBody>
      </p:sp>
      <p:sp>
        <p:nvSpPr>
          <p:cNvPr id="12" name="Freeform 3"/>
          <p:cNvSpPr/>
          <p:nvPr/>
        </p:nvSpPr>
        <p:spPr>
          <a:xfrm>
            <a:off x="1399719" y="4628567"/>
            <a:ext cx="1761843" cy="7727"/>
          </a:xfrm>
          <a:custGeom>
            <a:avLst/>
            <a:gdLst>
              <a:gd name="connsiteX0" fmla="*/ 0 w 1766328"/>
              <a:gd name="connsiteY0" fmla="*/ 3873 h 7747"/>
              <a:gd name="connsiteX1" fmla="*/ 1766328 w 1766328"/>
              <a:gd name="connsiteY1" fmla="*/ 3873 h 774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766328" h="7747">
                <a:moveTo>
                  <a:pt x="0" y="3873"/>
                </a:moveTo>
                <a:lnTo>
                  <a:pt x="1766328" y="3873"/>
                </a:lnTo>
              </a:path>
            </a:pathLst>
          </a:custGeom>
          <a:ln w="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1733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0" y="1"/>
            <a:ext cx="4573056" cy="6858532"/>
          </a:xfrm>
          <a:prstGeom prst="rect">
            <a:avLst/>
          </a:prstGeom>
          <a:noFill/>
        </p:spPr>
      </p:pic>
      <p:grpSp>
        <p:nvGrpSpPr>
          <p:cNvPr id="1031" name="Group 1030"/>
          <p:cNvGrpSpPr/>
          <p:nvPr/>
        </p:nvGrpSpPr>
        <p:grpSpPr>
          <a:xfrm>
            <a:off x="4611501" y="1903541"/>
            <a:ext cx="5674885" cy="1803113"/>
            <a:chOff x="4418314" y="139135"/>
            <a:chExt cx="5674886" cy="1803113"/>
          </a:xfrm>
        </p:grpSpPr>
        <p:sp>
          <p:nvSpPr>
            <p:cNvPr id="27" name="TextBox 1"/>
            <p:cNvSpPr txBox="1"/>
            <p:nvPr/>
          </p:nvSpPr>
          <p:spPr>
            <a:xfrm>
              <a:off x="4946081" y="691026"/>
              <a:ext cx="1646188" cy="815608"/>
            </a:xfrm>
            <a:prstGeom prst="rect">
              <a:avLst/>
            </a:prstGeom>
            <a:noFill/>
          </p:spPr>
          <p:txBody>
            <a:bodyPr wrap="square" lIns="0" tIns="0" rIns="0" rtlCol="0">
              <a:spAutoFit/>
            </a:bodyPr>
            <a:lstStyle/>
            <a:p>
              <a:pPr algn="ctr">
                <a:lnSpc>
                  <a:spcPts val="1496"/>
                </a:lnSpc>
                <a:tabLst>
                  <a:tab pos="291363" algn="l"/>
                </a:tabLst>
              </a:pPr>
              <a:r>
                <a:rPr lang="ru-RU" altLang="zh-CN" sz="1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Отвлечься от работы  и рутины</a:t>
              </a:r>
            </a:p>
            <a:p>
              <a:pPr algn="ctr">
                <a:lnSpc>
                  <a:spcPts val="1496"/>
                </a:lnSpc>
                <a:tabLst>
                  <a:tab pos="291363" algn="l"/>
                </a:tabLst>
              </a:pPr>
              <a:endParaRPr lang="en-US" altLang="zh-CN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TextBox 1"/>
            <p:cNvSpPr txBox="1"/>
            <p:nvPr/>
          </p:nvSpPr>
          <p:spPr>
            <a:xfrm>
              <a:off x="4418314" y="139135"/>
              <a:ext cx="697307" cy="1790234"/>
            </a:xfrm>
            <a:prstGeom prst="rect">
              <a:avLst/>
            </a:prstGeom>
            <a:noFill/>
          </p:spPr>
          <p:txBody>
            <a:bodyPr wrap="none" lIns="0" tIns="0" rIns="0" rtlCol="0">
              <a:spAutoFit/>
            </a:bodyPr>
            <a:lstStyle/>
            <a:p>
              <a:pPr>
                <a:lnSpc>
                  <a:spcPts val="13566"/>
                </a:lnSpc>
              </a:pPr>
              <a:r>
                <a:rPr lang="en-US" altLang="zh-CN" sz="11600" dirty="0">
                  <a:solidFill>
                    <a:srgbClr val="AFC22E"/>
                  </a:solidFill>
                  <a:latin typeface="Garamond" pitchFamily="18" charset="0"/>
                  <a:cs typeface="Garamond" pitchFamily="18" charset="0"/>
                </a:rPr>
                <a:t>1</a:t>
              </a:r>
            </a:p>
          </p:txBody>
        </p:sp>
        <p:sp>
          <p:nvSpPr>
            <p:cNvPr id="30" name="TextBox 1"/>
            <p:cNvSpPr txBox="1"/>
            <p:nvPr/>
          </p:nvSpPr>
          <p:spPr>
            <a:xfrm>
              <a:off x="6772571" y="150147"/>
              <a:ext cx="697307" cy="1790234"/>
            </a:xfrm>
            <a:prstGeom prst="rect">
              <a:avLst/>
            </a:prstGeom>
            <a:noFill/>
          </p:spPr>
          <p:txBody>
            <a:bodyPr wrap="none" lIns="0" tIns="0" rIns="0" rtlCol="0">
              <a:spAutoFit/>
            </a:bodyPr>
            <a:lstStyle/>
            <a:p>
              <a:pPr>
                <a:lnSpc>
                  <a:spcPts val="13566"/>
                </a:lnSpc>
              </a:pPr>
              <a:r>
                <a:rPr lang="en-US" altLang="zh-CN" sz="11600" dirty="0">
                  <a:solidFill>
                    <a:srgbClr val="AFC22E"/>
                  </a:solidFill>
                  <a:latin typeface="Garamond" pitchFamily="18" charset="0"/>
                  <a:cs typeface="Garamond" pitchFamily="18" charset="0"/>
                </a:rPr>
                <a:t>2</a:t>
              </a:r>
            </a:p>
          </p:txBody>
        </p:sp>
        <p:sp>
          <p:nvSpPr>
            <p:cNvPr id="31" name="TextBox 1"/>
            <p:cNvSpPr txBox="1"/>
            <p:nvPr/>
          </p:nvSpPr>
          <p:spPr>
            <a:xfrm>
              <a:off x="9395893" y="152014"/>
              <a:ext cx="697307" cy="1790234"/>
            </a:xfrm>
            <a:prstGeom prst="rect">
              <a:avLst/>
            </a:prstGeom>
            <a:noFill/>
          </p:spPr>
          <p:txBody>
            <a:bodyPr wrap="none" lIns="0" tIns="0" rIns="0" rtlCol="0">
              <a:spAutoFit/>
            </a:bodyPr>
            <a:lstStyle/>
            <a:p>
              <a:pPr>
                <a:lnSpc>
                  <a:spcPts val="13566"/>
                </a:lnSpc>
              </a:pPr>
              <a:r>
                <a:rPr lang="en-US" altLang="zh-CN" sz="11600" dirty="0">
                  <a:solidFill>
                    <a:srgbClr val="AFC22E"/>
                  </a:solidFill>
                  <a:latin typeface="Garamond" pitchFamily="18" charset="0"/>
                  <a:cs typeface="Garamond" pitchFamily="18" charset="0"/>
                </a:rPr>
                <a:t>3</a:t>
              </a:r>
            </a:p>
          </p:txBody>
        </p:sp>
      </p:grpSp>
      <p:sp>
        <p:nvSpPr>
          <p:cNvPr id="1029" name="TextBox 1"/>
          <p:cNvSpPr txBox="1"/>
          <p:nvPr/>
        </p:nvSpPr>
        <p:spPr>
          <a:xfrm>
            <a:off x="151933" y="1092955"/>
            <a:ext cx="4339679" cy="4162678"/>
          </a:xfrm>
          <a:prstGeom prst="rect">
            <a:avLst/>
          </a:prstGeom>
          <a:noFill/>
        </p:spPr>
        <p:txBody>
          <a:bodyPr wrap="square" lIns="0" tIns="0" rIns="0" bIns="45720" rtlCol="0">
            <a:spAutoFit/>
          </a:bodyPr>
          <a:lstStyle/>
          <a:p>
            <a:pPr algn="ctr">
              <a:lnSpc>
                <a:spcPts val="6085"/>
              </a:lnSpc>
              <a:tabLst>
                <a:tab pos="1634163" algn="l"/>
              </a:tabLst>
            </a:pPr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altLang="zh-CN" sz="2667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5187"/>
              </a:lnSpc>
              <a:tabLst>
                <a:tab pos="1634163" algn="l"/>
              </a:tabLst>
            </a:pPr>
            <a:r>
              <a:rPr lang="ru-RU" altLang="zh-CN" sz="2667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ПОЧЕМУ ЛЮДЯМ</a:t>
            </a:r>
          </a:p>
          <a:p>
            <a:pPr algn="ctr">
              <a:lnSpc>
                <a:spcPts val="5187"/>
              </a:lnSpc>
              <a:tabLst>
                <a:tab pos="1634163" algn="l"/>
              </a:tabLst>
            </a:pPr>
            <a:r>
              <a:rPr lang="en-US" altLang="zh-CN" sz="2667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ru-RU" altLang="zh-CN" sz="2667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ЕГОДНЯ ВАЖНО ПРОВОДИТЬ ВРЕМЯ В КРУГУ ЕДИНОМЫШЛЕННИКОВ </a:t>
            </a:r>
            <a:endParaRPr lang="en-US" altLang="zh-CN" sz="2667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1"/>
          <p:cNvSpPr txBox="1"/>
          <p:nvPr/>
        </p:nvSpPr>
        <p:spPr>
          <a:xfrm>
            <a:off x="7662530" y="2411425"/>
            <a:ext cx="1838471" cy="815608"/>
          </a:xfrm>
          <a:prstGeom prst="rect">
            <a:avLst/>
          </a:prstGeom>
          <a:noFill/>
        </p:spPr>
        <p:txBody>
          <a:bodyPr wrap="square" lIns="0" tIns="0" rIns="0" bIns="45720" rtlCol="0">
            <a:spAutoFit/>
          </a:bodyPr>
          <a:lstStyle/>
          <a:p>
            <a:pPr algn="ctr">
              <a:lnSpc>
                <a:spcPts val="1496"/>
              </a:lnSpc>
              <a:tabLst>
                <a:tab pos="291363" algn="l"/>
              </a:tabLst>
            </a:pPr>
            <a:r>
              <a:rPr lang="ru-RU" altLang="zh-CN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Людям нужна социализация и общение</a:t>
            </a:r>
          </a:p>
          <a:p>
            <a:pPr algn="ctr">
              <a:lnSpc>
                <a:spcPts val="1496"/>
              </a:lnSpc>
              <a:tabLst>
                <a:tab pos="291363" algn="l"/>
              </a:tabLst>
            </a:pPr>
            <a:endParaRPr lang="en-US" altLang="zh-CN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1"/>
          <p:cNvSpPr txBox="1"/>
          <p:nvPr/>
        </p:nvSpPr>
        <p:spPr>
          <a:xfrm>
            <a:off x="10274551" y="2309466"/>
            <a:ext cx="1838471" cy="1200329"/>
          </a:xfrm>
          <a:prstGeom prst="rect">
            <a:avLst/>
          </a:prstGeom>
          <a:noFill/>
        </p:spPr>
        <p:txBody>
          <a:bodyPr wrap="square" lIns="0" tIns="0" rIns="0" bIns="45720" rtlCol="0">
            <a:spAutoFit/>
          </a:bodyPr>
          <a:lstStyle/>
          <a:p>
            <a:pPr algn="ctr">
              <a:lnSpc>
                <a:spcPts val="1496"/>
              </a:lnSpc>
              <a:tabLst>
                <a:tab pos="291363" algn="l"/>
              </a:tabLst>
            </a:pPr>
            <a:r>
              <a:rPr lang="ru-RU" altLang="zh-CN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Разнообразить будничную жизнь интересным и развивающим занятием</a:t>
            </a:r>
          </a:p>
          <a:p>
            <a:pPr algn="ctr">
              <a:lnSpc>
                <a:spcPts val="1496"/>
              </a:lnSpc>
              <a:tabLst>
                <a:tab pos="291363" algn="l"/>
              </a:tabLst>
            </a:pPr>
            <a:endParaRPr lang="en-US" altLang="zh-CN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3497" y="3815915"/>
            <a:ext cx="2539681" cy="237570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8"/>
          <a:stretch/>
        </p:blipFill>
        <p:spPr>
          <a:xfrm>
            <a:off x="7036911" y="3815915"/>
            <a:ext cx="2552168" cy="237570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9589078" y="3815916"/>
            <a:ext cx="2523943" cy="237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550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4" descr="Картинки по запросу photography studio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7144"/>
            <a:ext cx="12220575" cy="687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hidden="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1" cy="685466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6781" y="519787"/>
            <a:ext cx="11204584" cy="6015317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ЗАРЕГИСТРИРУЙТЕ МЕРОПРИЯТИЕ </a:t>
            </a: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начиная с 29 октября</a:t>
            </a:r>
          </a:p>
          <a:p>
            <a:pPr marL="0" indent="0">
              <a:buNone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После заполнения всей информации по мероприятию, сохранении его, вся информация отправляется на проверку. Ваше мероприятие появится на сайте через 48 часов.</a:t>
            </a:r>
          </a:p>
          <a:p>
            <a:pPr marL="0" indent="0">
              <a:buNone/>
            </a:pP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18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18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18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18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DAAFF1-FF88-4303-997D-B379CB4E49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470" y="1709870"/>
            <a:ext cx="7088697" cy="41918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75489FC-D05A-4055-A25C-876CC5A523C6}"/>
              </a:ext>
            </a:extLst>
          </p:cNvPr>
          <p:cNvSpPr txBox="1"/>
          <p:nvPr/>
        </p:nvSpPr>
        <p:spPr>
          <a:xfrm>
            <a:off x="556781" y="5948958"/>
            <a:ext cx="1141430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Мероприятие можно создать не позднее 3 дней до его проведения, соответственно все изменения нужно тоже вносить не позднее, чем за 3 дня.</a:t>
            </a:r>
          </a:p>
          <a:p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0802510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4" descr="Картинки по запросу photography studio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7144"/>
            <a:ext cx="12220575" cy="687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hidden="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1" cy="685466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6781" y="519787"/>
            <a:ext cx="11204584" cy="6015317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РЕФЕРАЛЬНАЯ ССЫЛКА</a:t>
            </a:r>
          </a:p>
          <a:p>
            <a:pPr marL="0" indent="0">
              <a:buNone/>
            </a:pPr>
            <a:endParaRPr lang="ru-RU" sz="2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После регистрации мероприятия вы получите уникальную ссылку, которой можно делиться, приглашая людей на ваше мероприятие</a:t>
            </a:r>
          </a:p>
          <a:p>
            <a:pPr marL="0" indent="0">
              <a:buNone/>
            </a:pP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 сможете поделиться страницей мероприятия - как через социальные сети, так и с помощью реферальной ссылки.</a:t>
            </a:r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A61CD6-0718-47D6-B0A5-A12D7DE427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496" y="1868049"/>
            <a:ext cx="6536117" cy="386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2726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4" descr="Картинки по запросу photography studio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7144"/>
            <a:ext cx="12220575" cy="687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hidden="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1" cy="685466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6781" y="519787"/>
            <a:ext cx="11204584" cy="6015317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НЕСКОЛЬКИХ МЕРОПРИЯТИЙ</a:t>
            </a:r>
          </a:p>
          <a:p>
            <a:pPr marL="0" indent="0">
              <a:buNone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вкладке Мероприятия – есть возможность создать не одно, а сразу несколько мероприятий</a:t>
            </a:r>
          </a:p>
          <a:p>
            <a:pPr marL="0" indent="0">
              <a:buNone/>
            </a:pPr>
            <a:endParaRPr lang="ru-RU" sz="2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2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2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5227E4-5A69-419A-99B1-7111DFEE1E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974" y="1359017"/>
            <a:ext cx="8128051" cy="4806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197574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4" descr="Картинки по запросу photography studio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7144"/>
            <a:ext cx="12220575" cy="687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hidden="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1" cy="685466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6781" y="519787"/>
            <a:ext cx="11204584" cy="6015317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ПОСЕЩЕНИЕ МЕРОПРИЯТИЯ</a:t>
            </a:r>
          </a:p>
          <a:p>
            <a:pPr marL="0" indent="0">
              <a:buNone/>
            </a:pPr>
            <a:endParaRPr lang="ru-RU" sz="2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Люди, которые заходят на сайт, могут посмотреть и выбрать мероприятия для посещения двумя способами: список и карта</a:t>
            </a:r>
          </a:p>
          <a:p>
            <a:pPr marL="0" indent="0">
              <a:buNone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Дальше они записываются на мероприятие, нажав на кнопку ПОДРОБНЕЕ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245C64-7AFE-4E63-BB4E-757B1D62FF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908" y="2606928"/>
            <a:ext cx="5769457" cy="32527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18FEEF4-503E-4A4C-986D-2D2BBBE318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46" y="2653193"/>
            <a:ext cx="5769456" cy="32527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59243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4" descr="Картинки по запросу photography studio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7144"/>
            <a:ext cx="12220575" cy="687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hidden="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1" cy="685466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6781" y="519787"/>
            <a:ext cx="11204584" cy="6015317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ПОСЕЩЕНИЕ МЕРОПРИЯТИЯ</a:t>
            </a:r>
            <a:endParaRPr lang="ru-RU" sz="2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Люди, которые записались, отображаются в личном кабинете Лидера (ФИ +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Email).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Обязательно отмечайте гостей мероприятия в Личном Кабинете - для этого есть отдельная колонка чтобы поставить "галочки" посещения</a:t>
            </a:r>
          </a:p>
          <a:p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После мероприятия в течение 2 дней можно внести всех участников, посетивших ивент, либо списком, либо по одному.</a:t>
            </a:r>
          </a:p>
          <a:p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Таким образом мы сможем посмотреть, сколько всего пришло людей (важно для конкурса)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3DF7A3-4B71-4CDF-A941-2C05DADC25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148" y="2910979"/>
            <a:ext cx="5728798" cy="33876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68BD73-0FDF-4616-9C98-B789B83C84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00" y="2910979"/>
            <a:ext cx="5728800" cy="3387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647383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4" descr="Картинки по запросу photography studio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7144"/>
            <a:ext cx="12220575" cy="687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hidden="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1" cy="685466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3775046"/>
            <a:ext cx="12192000" cy="3082954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6781" y="3959604"/>
            <a:ext cx="11204584" cy="2575500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ФОТООТЧЕТ</a:t>
            </a:r>
          </a:p>
          <a:p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течение недели после мероприятия в личном кабинете вы загружаете фотографии с мероприятия</a:t>
            </a:r>
          </a:p>
          <a:p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гость = 1 фотография (у вас будет лимит загружаемых фото 400 штук)</a:t>
            </a:r>
          </a:p>
          <a:p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После модерации рассылается автоматическое уведомление со ссылкой всем гостям о выгрузке фотографий на сайте (по внесенным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адресам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 также можете отправить ссылку на фотографии всем гостям, </a:t>
            </a:r>
            <a:r>
              <a:rPr lang="ru-RU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имейлы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которых вы собрали на мероприятии</a:t>
            </a:r>
          </a:p>
          <a:p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Всеми фотографиями можно делиться в </a:t>
            </a:r>
            <a:r>
              <a:rPr lang="ru-RU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соц.сетях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2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0A574E-7C14-4FF9-B989-F475E2AAE4BE}"/>
              </a:ext>
            </a:extLst>
          </p:cNvPr>
          <p:cNvSpPr txBox="1"/>
          <p:nvPr/>
        </p:nvSpPr>
        <p:spPr>
          <a:xfrm>
            <a:off x="4404220" y="2105561"/>
            <a:ext cx="32314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dirty="0">
                <a:solidFill>
                  <a:srgbClr val="AC7037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Антикастинг День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AC7037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02862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4" descr="Картинки по запросу photography studio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7144"/>
            <a:ext cx="12220575" cy="687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hidden="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1" cy="685466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5469622" cy="6858000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6781" y="519787"/>
            <a:ext cx="4778617" cy="6015317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ПАКЕТ МАТЕРИАЛОВ</a:t>
            </a:r>
          </a:p>
          <a:p>
            <a:pPr marL="0" indent="0">
              <a:buNone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 также получите на почту ссылку, по которой можно скачать все материалы для подготовки и проведения мероприятия. </a:t>
            </a:r>
          </a:p>
          <a:p>
            <a:pPr marL="0" indent="0">
              <a:buNone/>
            </a:pP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пакете материалов вы найдете:</a:t>
            </a:r>
          </a:p>
          <a:p>
            <a:pPr marL="0" indent="0">
              <a:buNone/>
            </a:pP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Презентацию о кампании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Презентацию о том, как провести Антикастинг День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Сценарии для каждой тематической зоны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Листовки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Видео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Бриф для фотографа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Обязательные юридические документы</a:t>
            </a:r>
          </a:p>
          <a:p>
            <a:pPr>
              <a:buFont typeface="Wingdings" panose="05000000000000000000" pitchFamily="2" charset="2"/>
              <a:buChar char="ü"/>
            </a:pP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2AE42C-3A07-45A4-89EF-8E1C90E0F4FE}"/>
              </a:ext>
            </a:extLst>
          </p:cNvPr>
          <p:cNvSpPr txBox="1"/>
          <p:nvPr/>
        </p:nvSpPr>
        <p:spPr>
          <a:xfrm>
            <a:off x="5469622" y="2865725"/>
            <a:ext cx="32314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dirty="0">
                <a:solidFill>
                  <a:srgbClr val="AC7037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Антикастинг День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AC7037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31844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4" descr="Картинки по запросу photography studio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7144"/>
            <a:ext cx="12220575" cy="687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hidden="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1" cy="685466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776" y="2107095"/>
            <a:ext cx="11154859" cy="3221466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СТРУКТУРА АНТИКАСТИНГ ДНЯ</a:t>
            </a:r>
          </a:p>
          <a:p>
            <a:pPr marL="0" indent="0">
              <a:buNone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Мероприятие проходит с 12.00 – 18.00</a:t>
            </a:r>
          </a:p>
          <a:p>
            <a:pPr marL="0" indent="0">
              <a:buNone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постоянной основе работают следующие зоны:</a:t>
            </a:r>
          </a:p>
          <a:p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Трендовый образ (</a:t>
            </a:r>
            <a:r>
              <a:rPr lang="ru-RU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макияж+стиль+ароматы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ru-RU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Фейс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-Йога</a:t>
            </a:r>
          </a:p>
          <a:p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Детокс-основы</a:t>
            </a:r>
          </a:p>
          <a:p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Дети</a:t>
            </a:r>
          </a:p>
          <a:p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Фотосессия</a:t>
            </a:r>
          </a:p>
          <a:p>
            <a:pPr marL="0" indent="0">
              <a:buNone/>
            </a:pPr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2440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4" descr="Картинки по запросу photography studio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7144"/>
            <a:ext cx="12220575" cy="687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hidden="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1" cy="685466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1291905"/>
            <a:ext cx="12192000" cy="3288484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043" y="1585190"/>
            <a:ext cx="11204584" cy="2416360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СТРУКТУРА АНТИКАСТИНГ ДНЯ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Команда организаторов:</a:t>
            </a:r>
          </a:p>
          <a:p>
            <a:pPr marL="0" indent="0">
              <a:buNone/>
            </a:pP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Распорядитель мероприятия</a:t>
            </a:r>
          </a:p>
          <a:p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Ведущие стендов</a:t>
            </a:r>
          </a:p>
          <a:p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Ассистент фотографа</a:t>
            </a:r>
          </a:p>
          <a:p>
            <a:pPr marL="0" indent="0">
              <a:buNone/>
            </a:pP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19293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4" descr="Картинки по запросу photography studio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7144"/>
            <a:ext cx="12220575" cy="687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hidden="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1" cy="685466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6781" y="519787"/>
            <a:ext cx="11204584" cy="6015317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РАСПОРЯДИТЕЛЬ МЕРОПРИЯТИЯ</a:t>
            </a:r>
          </a:p>
          <a:p>
            <a:pPr marL="0" indent="0">
              <a:buNone/>
            </a:pPr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Встречает гостей у входа – предлагает листовку-программу мероприятия (макет находится в пакете материалов)</a:t>
            </a:r>
          </a:p>
          <a:p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Выдает листовку для регистрации  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Выдает квиток с временем посещения стенда Фотосессия</a:t>
            </a:r>
          </a:p>
          <a:p>
            <a:pPr marL="0" indent="0">
              <a:buNone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Квиток представляет из себя бумажку с указанием времени</a:t>
            </a:r>
          </a:p>
          <a:p>
            <a:pPr marL="0" indent="0">
              <a:buNone/>
            </a:pP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 рекомендуем подготовить по 5 копий с пятнадцатиминутным интервалом, таким образом, на каждого человека будет отводится по 3 минуты с фотографом, и мы сможем избежать ситуации с длинной очередью. </a:t>
            </a:r>
          </a:p>
          <a:p>
            <a:pPr marL="0" indent="0">
              <a:buNone/>
            </a:pP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6" name="Picture 4" descr="Картинки по запросу sticky notes png">
            <a:extLst>
              <a:ext uri="{FF2B5EF4-FFF2-40B4-BE49-F238E27FC236}">
                <a16:creationId xmlns:a16="http://schemas.microsoft.com/office/drawing/2014/main" id="{547CAF2E-B873-4C4F-8738-B7B390499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178" y="2410302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91A970F-6F51-466C-95E6-DE0F34F61E51}"/>
              </a:ext>
            </a:extLst>
          </p:cNvPr>
          <p:cNvSpPr txBox="1"/>
          <p:nvPr/>
        </p:nvSpPr>
        <p:spPr>
          <a:xfrm>
            <a:off x="8706724" y="3284165"/>
            <a:ext cx="15184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Ваша фотосессия</a:t>
            </a:r>
          </a:p>
          <a:p>
            <a:r>
              <a:rPr lang="ru-RU" dirty="0"/>
              <a:t>12.00  -12.15</a:t>
            </a:r>
          </a:p>
        </p:txBody>
      </p:sp>
    </p:spTree>
    <p:extLst>
      <p:ext uri="{BB962C8B-B14F-4D97-AF65-F5344CB8AC3E}">
        <p14:creationId xmlns:p14="http://schemas.microsoft.com/office/powerpoint/2010/main" val="26984299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Картинки по запросу photography studio">
            <a:extLst>
              <a:ext uri="{FF2B5EF4-FFF2-40B4-BE49-F238E27FC236}">
                <a16:creationId xmlns:a16="http://schemas.microsoft.com/office/drawing/2014/main" id="{30A07760-F1BF-4390-9B25-1DC33A20B9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220575" cy="6872288"/>
          </a:xfrm>
          <a:prstGeom prst="rect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extLst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5670D8F-249E-4897-BAAB-E4AC39CFD12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239773-CC5E-4452-897E-5BD3DAA1E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649" y="365125"/>
            <a:ext cx="10839275" cy="779463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ПРЕИМУЩЕСТВА АКТИВАЦИОННЫХ КАМПАНИЙ ДЛЯ ЛИДЕРА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EF24FA-70A5-4064-BD49-985F601825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0649" y="1825625"/>
            <a:ext cx="10768712" cy="4628184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Дополнительная коммуникация бренда Орифлэйм для внешней и внутренней аудитории</a:t>
            </a:r>
          </a:p>
          <a:p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Именно эта коммуникация показывает людям, что Орифлэйм – это не только продукты и не только бизнес-возможности</a:t>
            </a:r>
          </a:p>
          <a:p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Идеи развития сообществ и идеи квартальных коммуникационных компаний – идеально накладываются друг на друга</a:t>
            </a:r>
          </a:p>
          <a:p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Бизнес-инструмент для развития сообщества под ключ:</a:t>
            </a:r>
          </a:p>
          <a:p>
            <a:pPr lvl="1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Квартальные коммуникационные кампании предлагают конкретные шаги для Лидеров по развитию сообщества</a:t>
            </a:r>
          </a:p>
          <a:p>
            <a:pPr lvl="1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Ресурс для онлайн продвижения</a:t>
            </a:r>
          </a:p>
          <a:p>
            <a:pPr lvl="1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Условия</a:t>
            </a:r>
          </a:p>
          <a:p>
            <a:pPr lvl="1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Правила</a:t>
            </a:r>
          </a:p>
          <a:p>
            <a:pPr lvl="1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Баннеры</a:t>
            </a:r>
          </a:p>
          <a:p>
            <a:pPr lvl="1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Ролики</a:t>
            </a:r>
          </a:p>
          <a:p>
            <a:pPr lvl="1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Сценарии</a:t>
            </a:r>
          </a:p>
          <a:p>
            <a:pPr lvl="1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Презентации</a:t>
            </a:r>
          </a:p>
          <a:p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7019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4" descr="Картинки по запросу photography studio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7144"/>
            <a:ext cx="12220575" cy="687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hidden="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1" cy="685466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6781" y="519787"/>
            <a:ext cx="11204584" cy="6015317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ВЕДУЩИЕ СТЕНДОВ</a:t>
            </a:r>
          </a:p>
          <a:p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 рекомендуем подготовить по 2-3 ведущих на каждый стенд для обеспечения постоянной работы </a:t>
            </a:r>
          </a:p>
          <a:p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подготовки каждого ведущего используйте сценарии из пакета материалов</a:t>
            </a:r>
          </a:p>
          <a:p>
            <a:pPr marL="0" indent="0">
              <a:buNone/>
            </a:pP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каждого стенда подготовьте листовки-приглашения на: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Сессии по уходу за кожей лица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Вэлнэс-клубы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Бьюти-вечеринки</a:t>
            </a:r>
          </a:p>
          <a:p>
            <a:pPr>
              <a:buFont typeface="Wingdings" panose="05000000000000000000" pitchFamily="2" charset="2"/>
              <a:buChar char="ü"/>
            </a:pP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Листовки-приглашения позволят отработать полученный контакт и полноценно вовлечь новичка в сообщество Орифлэйм</a:t>
            </a:r>
          </a:p>
          <a:p>
            <a:pPr marL="0" indent="0">
              <a:buNone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Раздавайте листовки и приглашайте на ваши офлайн мероприятия :</a:t>
            </a:r>
          </a:p>
          <a:p>
            <a:pPr marL="0" indent="0">
              <a:buNone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Сессии по уходу за лицом</a:t>
            </a:r>
          </a:p>
          <a:p>
            <a:pPr marL="0" indent="0">
              <a:buNone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Вэлнэс-клубы</a:t>
            </a:r>
          </a:p>
          <a:p>
            <a:pPr marL="0" indent="0">
              <a:buNone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Бьюти-Вечеринки</a:t>
            </a:r>
          </a:p>
          <a:p>
            <a:pPr marL="0" indent="0">
              <a:buNone/>
            </a:pPr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4955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4" descr="Картинки по запросу photography studio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7144"/>
            <a:ext cx="12220575" cy="687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hidden="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1" cy="685466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5872294" cy="6858000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6781" y="519787"/>
            <a:ext cx="4812173" cy="6015317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АССИСТЕНТ ФОТОГРАФА</a:t>
            </a:r>
          </a:p>
          <a:p>
            <a:pPr marL="0" indent="0">
              <a:buNone/>
            </a:pPr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обеспечения оптимальной работы стенда фотосессия вам понадобится, разумеется, сам </a:t>
            </a:r>
            <a:r>
              <a:rPr lang="ru-RU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фотограф+ассистент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Задача ассистента:</a:t>
            </a:r>
          </a:p>
          <a:p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Регулировать очередь</a:t>
            </a:r>
          </a:p>
          <a:p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Регулировать время, которое проводит фотограф с каждым человеком</a:t>
            </a:r>
          </a:p>
          <a:p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Поддерживать внимание к теме </a:t>
            </a:r>
            <a:r>
              <a:rPr lang="ru-RU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Антикастинга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 помощью Книги Красоты</a:t>
            </a:r>
          </a:p>
          <a:p>
            <a:pPr marL="0" indent="0">
              <a:buNone/>
            </a:pPr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DE20EE-F55B-4F77-82D4-F609A0C4768D}"/>
              </a:ext>
            </a:extLst>
          </p:cNvPr>
          <p:cNvSpPr txBox="1"/>
          <p:nvPr/>
        </p:nvSpPr>
        <p:spPr>
          <a:xfrm>
            <a:off x="5620624" y="2974782"/>
            <a:ext cx="32314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dirty="0">
                <a:solidFill>
                  <a:srgbClr val="AC7037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Антикастинг День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AC7037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9199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4" descr="Картинки по запросу photography studio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7144"/>
            <a:ext cx="12220575" cy="687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hidden="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1" cy="685466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815" y="879800"/>
            <a:ext cx="11363259" cy="4179880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>
                <a:solidFill>
                  <a:srgbClr val="AC7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АКТИВНОСТИ ЛИДЕРА И ЕГО РОЛЬ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AC7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ФАЗА АНТИКАСТИНГ ДНИ</a:t>
            </a:r>
          </a:p>
          <a:p>
            <a:pPr marL="514350" indent="-514350">
              <a:buAutoNum type="arabicPeriod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Зарегистрируйте свое мероприятие Антикастинг День на сайте</a:t>
            </a:r>
          </a:p>
          <a:p>
            <a:pPr marL="514350" indent="-514350">
              <a:buAutoNum type="arabicPeriod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Ознакомьтесь с материалами пакета для подготовки.</a:t>
            </a:r>
          </a:p>
          <a:p>
            <a:pPr marL="514350" indent="-514350">
              <a:buAutoNum type="arabicPeriod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Распределите обязанности по подготовке мероприятия со своими ключевыми партнерами</a:t>
            </a:r>
          </a:p>
          <a:p>
            <a:pPr marL="514350" indent="-514350">
              <a:buAutoNum type="arabicPeriod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Ежедневно публикуйте ссылку на мероприятие + описание праздника на страничках ваших социальных сете, ваших групп и чатов</a:t>
            </a:r>
          </a:p>
          <a:p>
            <a:pPr marL="514350" indent="-514350">
              <a:buAutoNum type="arabicPeriod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Проведите мероприятие 3 декабря </a:t>
            </a:r>
          </a:p>
          <a:p>
            <a:pPr marL="514350" indent="-514350">
              <a:buAutoNum type="arabicPeriod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Примите участие в конкурсах</a:t>
            </a:r>
          </a:p>
          <a:p>
            <a:pPr marL="514350" indent="-514350">
              <a:buAutoNum type="arabicPeriod"/>
            </a:pPr>
            <a:endParaRPr lang="ru-RU" sz="1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3900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4" descr="Картинки по запросу photography studio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7144"/>
            <a:ext cx="12220575" cy="687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hidden="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1" cy="685466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815" y="879800"/>
            <a:ext cx="11363259" cy="4179880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>
                <a:solidFill>
                  <a:srgbClr val="AC7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КОНКУРСЫ ДЛЯ ЛИДЕРОВ</a:t>
            </a:r>
          </a:p>
          <a:p>
            <a:pPr marL="0" indent="0">
              <a:buNone/>
            </a:pP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Антикастинг бизнес-план</a:t>
            </a:r>
          </a:p>
          <a:p>
            <a:pPr marL="0" indent="0">
              <a:buNone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Лидеры могут выиграть поддержку в организации своего 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Антикастинг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дня</a:t>
            </a:r>
          </a:p>
          <a:p>
            <a:pPr marL="0" indent="0">
              <a:buNone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Для этого нужно написать лучший бизнес-план по организации Антикастинг дня в собственном СПО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VIP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А и Б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Бизнес-план: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Создайте презентацию, где вы опишите особенности проведения вашего мероприятия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Количество людей, которых вы уже пригласили, которые уже подтвердили свое участие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Опишите все активности и ответственных партнеров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Опишите онлайн поддержку внимания к мероприятию и кампании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Опишите бизнес-результат, который вы хотите получить</a:t>
            </a:r>
          </a:p>
          <a:p>
            <a:pPr marL="0" indent="0">
              <a:buNone/>
            </a:pP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64723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4" descr="Картинки по запросу photography studio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7144"/>
            <a:ext cx="12220575" cy="687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hidden="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1" cy="685466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815" y="879799"/>
            <a:ext cx="11363259" cy="4346541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>
                <a:solidFill>
                  <a:srgbClr val="AC7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КОНКУРСЫ ДЛЯ ЛИДЕРОВ</a:t>
            </a:r>
          </a:p>
          <a:p>
            <a:pPr marL="0" indent="0">
              <a:buNone/>
            </a:pP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Конкурс на проведение Фестиваля Красота как образ жизни</a:t>
            </a: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Среди всех Лидеров, кто проводит собственные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Антикастинг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дни</a:t>
            </a:r>
          </a:p>
          <a:p>
            <a:pPr marL="0" indent="0">
              <a:buNone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Критерии для выбора победителей:</a:t>
            </a:r>
          </a:p>
          <a:p>
            <a:pPr>
              <a:buFontTx/>
              <a:buChar char="-"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Необходимо провести собственный Антикастинг день 3 декабря </a:t>
            </a:r>
          </a:p>
          <a:p>
            <a:pPr>
              <a:buFontTx/>
              <a:buChar char="-"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Необходимо провести наибольше количество мероприятий в регионе</a:t>
            </a:r>
          </a:p>
          <a:p>
            <a:pPr>
              <a:buFontTx/>
              <a:buChar char="-"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Соответствие этическим и концептуальным требованиям кампании</a:t>
            </a:r>
          </a:p>
          <a:p>
            <a:pPr marL="0" indent="0">
              <a:buNone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Поэтому можно и нужно проводить </a:t>
            </a: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еженедельные мероприятия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в течение всего периода Антикастинг дней.</a:t>
            </a:r>
            <a:endParaRPr lang="ru-RU" sz="1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7374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4" descr="Картинки по запросу photography studio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7144"/>
            <a:ext cx="12220575" cy="687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hidden="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7468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874686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908" y="621187"/>
            <a:ext cx="5749221" cy="6006116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b="1" dirty="0">
                <a:solidFill>
                  <a:srgbClr val="AC7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ru-RU" b="1" dirty="0">
                <a:solidFill>
                  <a:srgbClr val="AC7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ПРАЗДНУЕМ ВМЕСТЕ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b="1" dirty="0">
                <a:solidFill>
                  <a:srgbClr val="AC7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декабря – 31 марта</a:t>
            </a:r>
            <a:endParaRPr lang="en-US" b="1" dirty="0">
              <a:solidFill>
                <a:srgbClr val="AC7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ru-RU" sz="2000" dirty="0">
              <a:solidFill>
                <a:srgbClr val="AC7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ru-RU" sz="2000" dirty="0">
                <a:solidFill>
                  <a:srgbClr val="AC7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Выход специального издания Книги Красоты, демонстрирующей разнообразие настоящей красоты, где будут собраны 15 вдохновляющих портретов и интервью обычных людей со всего региона СНГ.</a:t>
            </a:r>
            <a:endParaRPr lang="en-US" sz="2000" dirty="0">
              <a:solidFill>
                <a:srgbClr val="AC7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ru-RU" sz="2000" dirty="0">
                <a:solidFill>
                  <a:srgbClr val="AC7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Локальные Фестивали красота как образ жизни, отражающих наш взгляд на красоту</a:t>
            </a:r>
            <a:r>
              <a:rPr lang="en-US" sz="2000" dirty="0">
                <a:solidFill>
                  <a:srgbClr val="AC7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dirty="0">
              <a:solidFill>
                <a:srgbClr val="AC7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ru-RU" sz="2000" dirty="0">
                <a:solidFill>
                  <a:srgbClr val="AC7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Флагманская выставка и </a:t>
            </a:r>
            <a:r>
              <a:rPr lang="en-US" sz="2000" dirty="0">
                <a:solidFill>
                  <a:srgbClr val="AC7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 </a:t>
            </a:r>
            <a:r>
              <a:rPr lang="ru-RU" sz="2000" dirty="0">
                <a:solidFill>
                  <a:srgbClr val="AC7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мероприятие в Москве</a:t>
            </a:r>
          </a:p>
          <a:p>
            <a:pPr>
              <a:lnSpc>
                <a:spcPct val="100000"/>
              </a:lnSpc>
            </a:pPr>
            <a:r>
              <a:rPr lang="ru-RU" sz="2000" dirty="0">
                <a:solidFill>
                  <a:srgbClr val="AC7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Поддержка в </a:t>
            </a:r>
            <a:r>
              <a:rPr lang="ru-RU" sz="2000" dirty="0" err="1">
                <a:solidFill>
                  <a:srgbClr val="AC7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</a:t>
            </a:r>
            <a:r>
              <a:rPr lang="ru-RU" sz="2000" dirty="0">
                <a:solidFill>
                  <a:srgbClr val="AC7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сетях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8322622" y="2620093"/>
            <a:ext cx="2668949" cy="16345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1800" dirty="0">
              <a:solidFill>
                <a:srgbClr val="AC7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800" b="1" dirty="0">
                <a:solidFill>
                  <a:srgbClr val="AC7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Цель:</a:t>
            </a:r>
          </a:p>
          <a:p>
            <a:pPr marL="0" indent="0">
              <a:buNone/>
            </a:pPr>
            <a:r>
              <a:rPr lang="ru-RU" sz="1800" dirty="0">
                <a:solidFill>
                  <a:srgbClr val="AC7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Увеличить активность и вовлеченность </a:t>
            </a:r>
          </a:p>
        </p:txBody>
      </p:sp>
      <p:sp>
        <p:nvSpPr>
          <p:cNvPr id="6" name="Right Arrow 5"/>
          <p:cNvSpPr/>
          <p:nvPr/>
        </p:nvSpPr>
        <p:spPr>
          <a:xfrm>
            <a:off x="6263973" y="3327213"/>
            <a:ext cx="1742866" cy="200233"/>
          </a:xfrm>
          <a:prstGeom prst="rightArrow">
            <a:avLst/>
          </a:prstGeom>
          <a:solidFill>
            <a:schemeClr val="bg1"/>
          </a:solidFill>
          <a:ln>
            <a:solidFill>
              <a:srgbClr val="AC70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269751B-8CF7-4633-A392-73B3A66B9C51}"/>
              </a:ext>
            </a:extLst>
          </p:cNvPr>
          <p:cNvSpPr txBox="1">
            <a:spLocks/>
          </p:cNvSpPr>
          <p:nvPr/>
        </p:nvSpPr>
        <p:spPr>
          <a:xfrm>
            <a:off x="9523051" y="71238"/>
            <a:ext cx="2668949" cy="99416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>
                <a:solidFill>
                  <a:srgbClr val="AC7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 ДЕЛАЕТ КОМПАНИЯ</a:t>
            </a:r>
          </a:p>
          <a:p>
            <a:pPr marL="0" indent="0">
              <a:buNone/>
            </a:pPr>
            <a:r>
              <a:rPr lang="ru-RU" sz="1800" dirty="0">
                <a:solidFill>
                  <a:srgbClr val="AC7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ЭТАП 4</a:t>
            </a:r>
          </a:p>
        </p:txBody>
      </p:sp>
    </p:spTree>
    <p:extLst>
      <p:ext uri="{BB962C8B-B14F-4D97-AF65-F5344CB8AC3E}">
        <p14:creationId xmlns:p14="http://schemas.microsoft.com/office/powerpoint/2010/main" val="18302694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4" descr="Картинки по запросу photography studio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7144"/>
            <a:ext cx="12220575" cy="687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hidden="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1" cy="685466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815" y="879800"/>
            <a:ext cx="11363259" cy="4179880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>
                <a:solidFill>
                  <a:srgbClr val="AC7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АКТИВНОСТИ ЛИДЕРА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AC7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ЭТАП ФЕСТИВАЛЕЙ КРАСОТА КАК ОБРАЗ ЖИЗНИ</a:t>
            </a:r>
          </a:p>
          <a:p>
            <a:pPr marL="0" indent="0">
              <a:buNone/>
            </a:pPr>
            <a:endParaRPr lang="ru-RU" sz="2400" dirty="0">
              <a:solidFill>
                <a:srgbClr val="AC7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rabicPeriod"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Делитесь фотографиями с антикастинг дней с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антикастинг</a:t>
            </a:r>
          </a:p>
          <a:p>
            <a:pPr marL="514350" indent="-514350">
              <a:buAutoNum type="arabicPeriod"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Приглашайте людей на Фестивали</a:t>
            </a:r>
          </a:p>
          <a:p>
            <a:pPr marL="514350" indent="-514350">
              <a:buAutoNum type="arabicPeriod"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Покупайте Антикастинг Книгу, где будут собраны самые вдохновляющие истории и где мы покажем настоящее разнообразие истинной красоты</a:t>
            </a:r>
          </a:p>
          <a:p>
            <a:pPr marL="514350" indent="-514350">
              <a:buAutoNum type="arabicPeriod"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Если вы выиграли возможность проведения выставки, то вы получите:</a:t>
            </a:r>
          </a:p>
          <a:p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Организационную поддержку</a:t>
            </a:r>
          </a:p>
          <a:p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Пакет материалов для подготовки</a:t>
            </a:r>
          </a:p>
        </p:txBody>
      </p:sp>
    </p:spTree>
    <p:extLst>
      <p:ext uri="{BB962C8B-B14F-4D97-AF65-F5344CB8AC3E}">
        <p14:creationId xmlns:p14="http://schemas.microsoft.com/office/powerpoint/2010/main" val="1212439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4" descr="Картинки по запросу photography studio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7144"/>
            <a:ext cx="12220575" cy="687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hidden="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1" cy="685466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815" y="879800"/>
            <a:ext cx="11363259" cy="4179880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>
                <a:solidFill>
                  <a:srgbClr val="AC7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КРАТКИЙ ПЛАН УЧАСТИЯ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AC7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 НУЖНО СДЕЛАТЬ ЛИДЕРУ?</a:t>
            </a:r>
          </a:p>
          <a:p>
            <a:pPr marL="0" indent="0">
              <a:buNone/>
            </a:pPr>
            <a:endParaRPr lang="ru-RU" sz="2400" dirty="0">
              <a:solidFill>
                <a:srgbClr val="AC7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Зайти на сайт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anicasting.net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Подписаться на канал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Telegram</a:t>
            </a:r>
          </a:p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Номинировать как можно больше людей (знакомых друзей)</a:t>
            </a:r>
          </a:p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Организовать мероприятие на сайте  - и приглашать на него людей</a:t>
            </a:r>
          </a:p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Прийти на Антикастинг День в СЦ/ провести Антикастинг День в СПО</a:t>
            </a:r>
          </a:p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Провести мероприятие Фестиваль Красота как образ жизни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931928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5191"/>
            <a:ext cx="9517712" cy="6873191"/>
          </a:xfrm>
          <a:prstGeom prst="rect">
            <a:avLst/>
          </a:prstGeom>
        </p:spPr>
      </p:pic>
      <p:sp>
        <p:nvSpPr>
          <p:cNvPr id="10" name="Rectangle 7"/>
          <p:cNvSpPr/>
          <p:nvPr/>
        </p:nvSpPr>
        <p:spPr>
          <a:xfrm>
            <a:off x="8054671" y="2636574"/>
            <a:ext cx="3706634" cy="2062103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ru-RU" sz="3200" b="1">
                <a:solidFill>
                  <a:srgbClr val="AC7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РАЗВИВАЙТЕ СООБЩЕСТВО ВМЕСТЕ С ОРИФЛЭЙМ!</a:t>
            </a:r>
            <a:endParaRPr lang="en-US" sz="3200" b="1" dirty="0">
              <a:solidFill>
                <a:srgbClr val="AC7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1795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4" descr="Картинки по запросу photography studio">
            <a:extLst>
              <a:ext uri="{FF2B5EF4-FFF2-40B4-BE49-F238E27FC236}">
                <a16:creationId xmlns:a16="http://schemas.microsoft.com/office/drawing/2014/main" id="{07934320-4364-46B4-B3B6-9736AF122D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4288"/>
            <a:ext cx="12220575" cy="687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76014BE-C717-4E4B-A2F8-5FFC2A03007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6EE76F-E0E5-458D-9714-FCFAA723C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505" y="365125"/>
            <a:ext cx="11358693" cy="779463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КАК ПРОГРАММА МОЖЕТ УВЕЛИЧИТЬ БИЗНЕС-ПОКАЗАТЕЛИ ЛИДЕРА?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B003B7-4D2E-467E-A4B5-92FCA1CE90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561" y="1825625"/>
            <a:ext cx="10867239" cy="4351338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Почему стоит начать пользоваться данным инструментом?</a:t>
            </a:r>
          </a:p>
          <a:p>
            <a:pPr marL="0" indent="0">
              <a:buNone/>
            </a:pP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Задача программы:</a:t>
            </a:r>
          </a:p>
          <a:p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Привлечь новую аудиторию, показав новые стороны бренда «Орифлэйм»</a:t>
            </a:r>
          </a:p>
          <a:p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Разговор с людьми на актуальные, интересные и личностные темы</a:t>
            </a:r>
          </a:p>
          <a:p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Увеличить рекрутирование</a:t>
            </a:r>
          </a:p>
          <a:p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Увеличить активность тех, кто уже зарекрутирован</a:t>
            </a:r>
          </a:p>
          <a:p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Что повышает активность человека? </a:t>
            </a:r>
          </a:p>
          <a:p>
            <a:pPr marL="0" indent="0">
              <a:buNone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Постоянное присутствие в зоне внимания людей. </a:t>
            </a:r>
          </a:p>
          <a:p>
            <a:pPr marL="0" indent="0">
              <a:buNone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Мы точно будем в центре внимания всего интернета, если мы с вами будем размещать интересный контент о естественной красоте с хештегом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антикастинг</a:t>
            </a:r>
          </a:p>
        </p:txBody>
      </p:sp>
    </p:spTree>
    <p:extLst>
      <p:ext uri="{BB962C8B-B14F-4D97-AF65-F5344CB8AC3E}">
        <p14:creationId xmlns:p14="http://schemas.microsoft.com/office/powerpoint/2010/main" val="12312592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4" descr="Картинки по запросу photography studio">
            <a:extLst>
              <a:ext uri="{FF2B5EF4-FFF2-40B4-BE49-F238E27FC236}">
                <a16:creationId xmlns:a16="http://schemas.microsoft.com/office/drawing/2014/main" id="{824B0255-3967-4B86-8260-42F25E5E3F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4288"/>
            <a:ext cx="12220575" cy="687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71806EF-08EE-4DD3-9731-F199F592A86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F0A0D7-C518-478A-B6A0-B036BB9FB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93224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ВАЖНОСТЬ ДЛЯ ЛИДЕРА И ЕГО СООБЩЕСТВА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E4A321-05CB-4BDB-91CC-124502BBDC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325215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Привлекательный стиль жизни и интересная тема</a:t>
            </a:r>
          </a:p>
          <a:p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Люди в сети интересуются нестандартным контентом</a:t>
            </a:r>
          </a:p>
          <a:p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Фотографии и посты будут лайкать друзья и друзья друзей</a:t>
            </a:r>
          </a:p>
          <a:p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Такой массовый флешмоб вызывает огромный интерес интернет-аудитории и вопросы «Кто вы?», «Чем вы занимаетесь?»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Приглашаем в Орифлэйм на интересные для людей активности (например фотосессию в стиле 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Антикастинг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), оставляем на продукцию и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или возможности дохода</a:t>
            </a:r>
          </a:p>
          <a:p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Развиваем свое сообщество</a:t>
            </a:r>
          </a:p>
          <a:p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Рекомендуем новичкам продукты </a:t>
            </a:r>
          </a:p>
          <a:p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Рассказываем о бизнес-возможностях</a:t>
            </a:r>
          </a:p>
        </p:txBody>
      </p:sp>
    </p:spTree>
    <p:extLst>
      <p:ext uri="{BB962C8B-B14F-4D97-AF65-F5344CB8AC3E}">
        <p14:creationId xmlns:p14="http://schemas.microsoft.com/office/powerpoint/2010/main" val="23758103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4" name="Picture 14" descr="Картинки по запросу photography studio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4288"/>
            <a:ext cx="12220575" cy="687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04561" y="1538185"/>
            <a:ext cx="533126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AC7037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Зимняя активационная </a:t>
            </a:r>
            <a:r>
              <a:rPr lang="ru-RU" sz="4000" b="1" dirty="0">
                <a:solidFill>
                  <a:srgbClr val="AC7037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кампания</a:t>
            </a:r>
            <a:endParaRPr lang="en-US" sz="4000" b="1" dirty="0">
              <a:solidFill>
                <a:srgbClr val="AC7037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dirty="0">
                <a:solidFill>
                  <a:srgbClr val="AC7037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«</a:t>
            </a:r>
            <a:r>
              <a:rPr lang="ru-RU" sz="4000" b="1" dirty="0" err="1">
                <a:solidFill>
                  <a:srgbClr val="AC7037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Антикастинг</a:t>
            </a:r>
            <a:r>
              <a:rPr lang="ru-RU" sz="4000" b="1" dirty="0">
                <a:solidFill>
                  <a:srgbClr val="AC7037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C7037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2017/18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060405"/>
              </a:clrFrom>
              <a:clrTo>
                <a:srgbClr val="060405">
                  <a:alpha val="0"/>
                </a:srgbClr>
              </a:clrTo>
            </a:clrChange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3444" y="4092730"/>
            <a:ext cx="1833496" cy="3443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600414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Картинки по запросу model red dress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3809F40-CD33-45FA-8972-BF5D2FAB93BB}"/>
              </a:ext>
            </a:extLst>
          </p:cNvPr>
          <p:cNvSpPr/>
          <p:nvPr/>
        </p:nvSpPr>
        <p:spPr>
          <a:xfrm>
            <a:off x="357056" y="474345"/>
            <a:ext cx="4070319" cy="627864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AC703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ЧЕМ ПРИВЛЕКАТЕЛЬНОСТ</a:t>
            </a:r>
            <a:r>
              <a:rPr lang="ru-RU" sz="2400" dirty="0">
                <a:solidFill>
                  <a:srgbClr val="AC7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Ь ТЕМЫ?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AC703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AC703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Каждый день миллионы женщин по всему миру проходят утомительный 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AC703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кастинг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AC703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AC703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Окружающие 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AC703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оценивают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AC703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тебя по 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AC703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критериям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AC703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которые не имеют с тобой ничего общего, и даже если ты будешь стараться им 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AC703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соответствовать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AC703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это 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AC703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 сделает 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AC703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тебя 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AC703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счастливой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AC703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rgbClr val="AC703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rgbClr val="AC7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Мы, как компания красоты, хотим помочь каждой раскрыть свою уникальную красоту.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>
              <a:solidFill>
                <a:srgbClr val="AC7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AC703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Для этого мы приглашаем каждого стать частью кампании «Антикастинг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AC703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ORIFLAME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AC703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14341524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70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2613392"/>
            <a:ext cx="105156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АНТИКАСТИНГ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ORIFLAME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Покажи свою красоту!</a:t>
            </a:r>
          </a:p>
        </p:txBody>
      </p:sp>
    </p:spTree>
    <p:extLst>
      <p:ext uri="{BB962C8B-B14F-4D97-AF65-F5344CB8AC3E}">
        <p14:creationId xmlns:p14="http://schemas.microsoft.com/office/powerpoint/2010/main" val="135092684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5585</TotalTime>
  <Words>3074</Words>
  <Application>Microsoft Office PowerPoint</Application>
  <PresentationFormat>Широкоэкранный</PresentationFormat>
  <Paragraphs>579</Paragraphs>
  <Slides>48</Slides>
  <Notes>40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59" baseType="lpstr">
      <vt:lpstr>Arial</vt:lpstr>
      <vt:lpstr>Arial Narrow</vt:lpstr>
      <vt:lpstr>Calibri</vt:lpstr>
      <vt:lpstr>Calibri Light</vt:lpstr>
      <vt:lpstr>等线</vt:lpstr>
      <vt:lpstr>Garamond</vt:lpstr>
      <vt:lpstr>Verdana</vt:lpstr>
      <vt:lpstr>Wingdings</vt:lpstr>
      <vt:lpstr>Office Theme</vt:lpstr>
      <vt:lpstr>1_Office Theme</vt:lpstr>
      <vt:lpstr>think-cell Slide</vt:lpstr>
      <vt:lpstr>Презентация PowerPoint</vt:lpstr>
      <vt:lpstr>В РАМКАХ СТРАТЕГИИ НАМ НУЖНО РАЗВИВАТЬ СООБЩЕСТВА:  СООБЩЕСТВА ЛИДЕРОВ, И СООБЩЕСТВО ОРИФЛЭЙМ В ЦЕЛОМ В ВОСПРИЯТИИ ПОТРЕБИТЕЛЕЙ   КАК МЫ ЭТО ДЕЛАЕМ?</vt:lpstr>
      <vt:lpstr>Презентация PowerPoint</vt:lpstr>
      <vt:lpstr>ПРЕИМУЩЕСТВА АКТИВАЦИОННЫХ КАМПАНИЙ ДЛЯ ЛИДЕРА</vt:lpstr>
      <vt:lpstr>КАК ПРОГРАММА МОЖЕТ УВЕЛИЧИТЬ БИЗНЕС-ПОКАЗАТЕЛИ ЛИДЕРА?</vt:lpstr>
      <vt:lpstr>ВАЖНОСТЬ ДЛЯ ЛИДЕРА И ЕГО СООБЩЕСТВА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АКТИВНОСТИ ЛИДЕРА И ЕГО РОЛЬ ПОДДЕРЖКА В СООБЩЕСТВЕ</vt:lpstr>
      <vt:lpstr>Создание сообщества </vt:lpstr>
      <vt:lpstr>Онлайн представительство сообщества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Binder, Olga</dc:creator>
  <cp:lastModifiedBy>Daniyarova, Nazira</cp:lastModifiedBy>
  <cp:revision>179</cp:revision>
  <dcterms:created xsi:type="dcterms:W3CDTF">2017-09-29T09:05:25Z</dcterms:created>
  <dcterms:modified xsi:type="dcterms:W3CDTF">2017-11-10T05:19:51Z</dcterms:modified>
</cp:coreProperties>
</file>