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29"/>
  </p:normalViewPr>
  <p:slideViewPr>
    <p:cSldViewPr>
      <p:cViewPr varScale="1">
        <p:scale>
          <a:sx n="90" d="100"/>
          <a:sy n="90" d="100"/>
        </p:scale>
        <p:origin x="64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16400" y="1008710"/>
            <a:ext cx="4927600" cy="4135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700" y="312712"/>
            <a:ext cx="3803015" cy="1629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8325" y="1839101"/>
            <a:ext cx="8147349" cy="2201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320" y="403491"/>
            <a:ext cx="8331200" cy="4236720"/>
          </a:xfrm>
          <a:custGeom>
            <a:avLst/>
            <a:gdLst/>
            <a:ahLst/>
            <a:cxnLst/>
            <a:rect l="l" t="t" r="r" b="b"/>
            <a:pathLst>
              <a:path w="8331200" h="4236720">
                <a:moveTo>
                  <a:pt x="0" y="4236580"/>
                </a:moveTo>
                <a:lnTo>
                  <a:pt x="8331200" y="4236580"/>
                </a:lnTo>
                <a:lnTo>
                  <a:pt x="8331200" y="0"/>
                </a:lnTo>
                <a:lnTo>
                  <a:pt x="0" y="0"/>
                </a:lnTo>
                <a:lnTo>
                  <a:pt x="0" y="42365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20" y="0"/>
            <a:ext cx="4216400" cy="514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6002" y="4119784"/>
            <a:ext cx="1219184" cy="419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88238" y="2202612"/>
            <a:ext cx="61575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>
                <a:solidFill>
                  <a:srgbClr val="FFFFFF"/>
                </a:solidFill>
              </a:rPr>
              <a:t>АНТИКАСТИНГ-</a:t>
            </a:r>
            <a:r>
              <a:rPr sz="4000" spc="-75" dirty="0">
                <a:solidFill>
                  <a:srgbClr val="FFFFFF"/>
                </a:solidFill>
              </a:rPr>
              <a:t> </a:t>
            </a:r>
            <a:r>
              <a:rPr sz="4000" spc="-30" dirty="0">
                <a:solidFill>
                  <a:srgbClr val="FFFFFF"/>
                </a:solidFill>
              </a:rPr>
              <a:t>ДЕТОКС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36580"/>
            <a:ext cx="9144000" cy="908050"/>
          </a:xfrm>
          <a:custGeom>
            <a:avLst/>
            <a:gdLst/>
            <a:ahLst/>
            <a:cxnLst/>
            <a:rect l="l" t="t" r="r" b="b"/>
            <a:pathLst>
              <a:path w="9144000" h="908050">
                <a:moveTo>
                  <a:pt x="0" y="907821"/>
                </a:moveTo>
                <a:lnTo>
                  <a:pt x="9144000" y="907821"/>
                </a:lnTo>
                <a:lnTo>
                  <a:pt x="9144000" y="0"/>
                </a:lnTo>
                <a:lnTo>
                  <a:pt x="0" y="0"/>
                </a:lnTo>
                <a:lnTo>
                  <a:pt x="0" y="907821"/>
                </a:lnTo>
                <a:close/>
              </a:path>
            </a:pathLst>
          </a:custGeom>
          <a:solidFill>
            <a:srgbClr val="F7A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700" y="312712"/>
            <a:ext cx="443293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АКТИВНОСТИ НА</a:t>
            </a:r>
            <a:r>
              <a:rPr spc="-50" dirty="0"/>
              <a:t> </a:t>
            </a:r>
            <a:r>
              <a:rPr spc="-10" dirty="0"/>
              <a:t>СТЕНДЕ: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7699" y="931330"/>
            <a:ext cx="7809865" cy="7814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ru-RU" sz="1500" dirty="0">
                <a:solidFill>
                  <a:srgbClr val="F7AFB8"/>
                </a:solidFill>
                <a:latin typeface="Arial"/>
                <a:cs typeface="Arial"/>
              </a:rPr>
              <a:t>Гаспачо за 5 минут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– </a:t>
            </a:r>
            <a:r>
              <a:rPr sz="1500" spc="0" dirty="0">
                <a:solidFill>
                  <a:srgbClr val="231F20"/>
                </a:solidFill>
                <a:latin typeface="Arial"/>
                <a:cs typeface="Arial"/>
              </a:rPr>
              <a:t>как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быстро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15" dirty="0">
                <a:solidFill>
                  <a:srgbClr val="231F20"/>
                </a:solidFill>
                <a:latin typeface="Arial"/>
                <a:cs typeface="Arial"/>
              </a:rPr>
              <a:t>приготовить суп «Гаспачо»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с помощью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продукции Wellness? </a:t>
            </a:r>
            <a:r>
              <a:rPr sz="1500" spc="-10" dirty="0">
                <a:solidFill>
                  <a:srgbClr val="6D6E71"/>
                </a:solidFill>
                <a:latin typeface="Arial"/>
                <a:cs typeface="Arial"/>
              </a:rPr>
              <a:t>Подробная </a:t>
            </a:r>
            <a:r>
              <a:rPr sz="1500" spc="-5" dirty="0">
                <a:solidFill>
                  <a:srgbClr val="6D6E71"/>
                </a:solidFill>
                <a:latin typeface="Arial"/>
                <a:cs typeface="Arial"/>
              </a:rPr>
              <a:t>инструкция мастер-класса </a:t>
            </a:r>
            <a:r>
              <a:rPr sz="1500" dirty="0">
                <a:solidFill>
                  <a:srgbClr val="6D6E71"/>
                </a:solidFill>
                <a:latin typeface="Arial"/>
                <a:cs typeface="Arial"/>
              </a:rPr>
              <a:t>по ссылке: </a:t>
            </a:r>
            <a:r>
              <a:rPr lang="en-US" sz="1500" dirty="0">
                <a:solidFill>
                  <a:srgbClr val="6D6E71"/>
                </a:solidFill>
                <a:latin typeface="Arial"/>
                <a:cs typeface="Arial"/>
              </a:rPr>
              <a:t>https://www.youtube.com/watch?v=DeH_amf3zq4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700" y="791630"/>
            <a:ext cx="181610" cy="146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F7AFB8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45"/>
              </a:spcBef>
            </a:pPr>
            <a:r>
              <a:rPr sz="3500" dirty="0">
                <a:solidFill>
                  <a:srgbClr val="F7AFB8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700" y="2859328"/>
            <a:ext cx="18161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F7AFB8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>
              <a:lnSpc>
                <a:spcPct val="111100"/>
              </a:lnSpc>
              <a:spcBef>
                <a:spcPts val="100"/>
              </a:spcBef>
            </a:pPr>
            <a:r>
              <a:rPr dirty="0">
                <a:solidFill>
                  <a:srgbClr val="F7AFB8"/>
                </a:solidFill>
              </a:rPr>
              <a:t>ПЯТИМИНУТКА </a:t>
            </a:r>
            <a:r>
              <a:rPr spc="-5" dirty="0">
                <a:solidFill>
                  <a:srgbClr val="F7AFB8"/>
                </a:solidFill>
              </a:rPr>
              <a:t>ДЛЯ </a:t>
            </a:r>
            <a:r>
              <a:rPr spc="-10" dirty="0">
                <a:solidFill>
                  <a:srgbClr val="F7AFB8"/>
                </a:solidFill>
              </a:rPr>
              <a:t>ОФИСА </a:t>
            </a:r>
            <a:r>
              <a:rPr dirty="0"/>
              <a:t>– </a:t>
            </a:r>
            <a:r>
              <a:rPr spc="-20" dirty="0"/>
              <a:t>целый </a:t>
            </a:r>
            <a:r>
              <a:rPr spc="-5" dirty="0"/>
              <a:t>день офисный </a:t>
            </a:r>
            <a:r>
              <a:rPr spc="-10" dirty="0"/>
              <a:t>работник </a:t>
            </a:r>
            <a:r>
              <a:rPr spc="-30" dirty="0"/>
              <a:t>сидит, </a:t>
            </a:r>
            <a:r>
              <a:rPr spc="-10" dirty="0"/>
              <a:t>малоподвижный  образ </a:t>
            </a:r>
            <a:r>
              <a:rPr dirty="0"/>
              <a:t>жизни </a:t>
            </a:r>
            <a:r>
              <a:rPr spc="-10" dirty="0"/>
              <a:t>очень плохо </a:t>
            </a:r>
            <a:r>
              <a:rPr spc="-15" dirty="0"/>
              <a:t>отражается </a:t>
            </a:r>
            <a:r>
              <a:rPr spc="-5" dirty="0"/>
              <a:t>на </a:t>
            </a:r>
            <a:r>
              <a:rPr spc="-10" dirty="0"/>
              <a:t>здоровье, приводит </a:t>
            </a:r>
            <a:r>
              <a:rPr dirty="0"/>
              <a:t>к </a:t>
            </a:r>
            <a:r>
              <a:rPr spc="-10" dirty="0"/>
              <a:t>различным заболеваниям.  Что </a:t>
            </a:r>
            <a:r>
              <a:rPr dirty="0"/>
              <a:t>из физической </a:t>
            </a:r>
            <a:r>
              <a:rPr spc="-5" dirty="0"/>
              <a:t>активности можно </a:t>
            </a:r>
            <a:r>
              <a:rPr spc="-15" dirty="0"/>
              <a:t>делать, </a:t>
            </a:r>
            <a:r>
              <a:rPr spc="-5" dirty="0"/>
              <a:t>не </a:t>
            </a:r>
            <a:r>
              <a:rPr spc="-20" dirty="0"/>
              <a:t>отходя от </a:t>
            </a:r>
            <a:r>
              <a:rPr spc="-15" dirty="0"/>
              <a:t>рабочего </a:t>
            </a:r>
            <a:r>
              <a:rPr spc="-5" dirty="0"/>
              <a:t>места? </a:t>
            </a:r>
            <a:r>
              <a:rPr spc="-10" dirty="0">
                <a:solidFill>
                  <a:srgbClr val="6D6E71"/>
                </a:solidFill>
              </a:rPr>
              <a:t>Подробная  </a:t>
            </a:r>
            <a:r>
              <a:rPr spc="-5" dirty="0">
                <a:solidFill>
                  <a:srgbClr val="6D6E71"/>
                </a:solidFill>
              </a:rPr>
              <a:t>инструкция мастер-класса </a:t>
            </a:r>
            <a:r>
              <a:rPr dirty="0">
                <a:solidFill>
                  <a:srgbClr val="6D6E71"/>
                </a:solidFill>
              </a:rPr>
              <a:t>в </a:t>
            </a:r>
            <a:r>
              <a:rPr spc="-5" dirty="0">
                <a:solidFill>
                  <a:srgbClr val="6D6E71"/>
                </a:solidFill>
              </a:rPr>
              <a:t>Приложении</a:t>
            </a:r>
            <a:r>
              <a:rPr dirty="0">
                <a:solidFill>
                  <a:srgbClr val="6D6E71"/>
                </a:solidFill>
              </a:rPr>
              <a:t> </a:t>
            </a:r>
            <a:r>
              <a:rPr spc="-5" dirty="0">
                <a:solidFill>
                  <a:srgbClr val="6D6E71"/>
                </a:solidFill>
              </a:rPr>
              <a:t>1.</a:t>
            </a:r>
          </a:p>
          <a:p>
            <a:pPr marL="231775">
              <a:lnSpc>
                <a:spcPct val="100000"/>
              </a:lnSpc>
              <a:spcBef>
                <a:spcPts val="1330"/>
              </a:spcBef>
            </a:pPr>
            <a:r>
              <a:rPr spc="-30" dirty="0">
                <a:solidFill>
                  <a:srgbClr val="F7AFB8"/>
                </a:solidFill>
              </a:rPr>
              <a:t>СЖИГАТЕЛЬ </a:t>
            </a:r>
            <a:r>
              <a:rPr dirty="0">
                <a:solidFill>
                  <a:srgbClr val="F7AFB8"/>
                </a:solidFill>
              </a:rPr>
              <a:t>КАЛОРИЙ </a:t>
            </a:r>
            <a:r>
              <a:rPr dirty="0"/>
              <a:t>– из </a:t>
            </a:r>
            <a:r>
              <a:rPr spc="-10" dirty="0"/>
              <a:t>статичных </a:t>
            </a:r>
            <a:r>
              <a:rPr dirty="0"/>
              <a:t>физических </a:t>
            </a:r>
            <a:r>
              <a:rPr spc="-10" dirty="0"/>
              <a:t>нагрузок </a:t>
            </a:r>
            <a:r>
              <a:rPr dirty="0"/>
              <a:t>самые</a:t>
            </a:r>
            <a:r>
              <a:rPr spc="50" dirty="0"/>
              <a:t> </a:t>
            </a:r>
            <a:r>
              <a:rPr spc="-15" dirty="0"/>
              <a:t>энергозатратные</a:t>
            </a:r>
          </a:p>
          <a:p>
            <a:pPr marL="231775" marR="330200">
              <a:lnSpc>
                <a:spcPct val="111100"/>
              </a:lnSpc>
            </a:pPr>
            <a:r>
              <a:rPr dirty="0"/>
              <a:t>– </a:t>
            </a:r>
            <a:r>
              <a:rPr spc="-20" dirty="0"/>
              <a:t>это </a:t>
            </a:r>
            <a:r>
              <a:rPr spc="-10" dirty="0"/>
              <a:t>приседания.Как </a:t>
            </a:r>
            <a:r>
              <a:rPr dirty="0"/>
              <a:t>правильно и </a:t>
            </a:r>
            <a:r>
              <a:rPr spc="-10" dirty="0"/>
              <a:t>грамотно приседать, чтобы </a:t>
            </a:r>
            <a:r>
              <a:rPr dirty="0"/>
              <a:t>ушло </a:t>
            </a:r>
            <a:r>
              <a:rPr spc="-10" dirty="0"/>
              <a:t>больше </a:t>
            </a:r>
            <a:r>
              <a:rPr spc="-15" dirty="0"/>
              <a:t>всего  </a:t>
            </a:r>
            <a:r>
              <a:rPr dirty="0"/>
              <a:t>калорий? </a:t>
            </a:r>
            <a:r>
              <a:rPr spc="-10" dirty="0">
                <a:solidFill>
                  <a:srgbClr val="6D6E71"/>
                </a:solidFill>
              </a:rPr>
              <a:t>Подробная </a:t>
            </a:r>
            <a:r>
              <a:rPr dirty="0">
                <a:solidFill>
                  <a:srgbClr val="6D6E71"/>
                </a:solidFill>
              </a:rPr>
              <a:t>информация </a:t>
            </a:r>
            <a:r>
              <a:rPr spc="-5" dirty="0">
                <a:solidFill>
                  <a:srgbClr val="6D6E71"/>
                </a:solidFill>
              </a:rPr>
              <a:t>мастер-класса </a:t>
            </a:r>
            <a:r>
              <a:rPr dirty="0">
                <a:solidFill>
                  <a:srgbClr val="6D6E71"/>
                </a:solidFill>
              </a:rPr>
              <a:t>по ссылке</a:t>
            </a:r>
            <a:r>
              <a:rPr dirty="0">
                <a:solidFill>
                  <a:srgbClr val="6D6E71"/>
                </a:solidFill>
                <a:hlinkClick r:id="rId2"/>
              </a:rPr>
              <a:t> </a:t>
            </a:r>
            <a:r>
              <a:rPr spc="-10" dirty="0">
                <a:solidFill>
                  <a:srgbClr val="6D6E71"/>
                </a:solidFill>
                <a:hlinkClick r:id="rId2"/>
              </a:rPr>
              <a:t>https://www.youtube.com/ </a:t>
            </a:r>
            <a:r>
              <a:rPr spc="-10" dirty="0">
                <a:solidFill>
                  <a:srgbClr val="6D6E71"/>
                </a:solidFill>
              </a:rPr>
              <a:t> </a:t>
            </a:r>
            <a:r>
              <a:rPr spc="-5" dirty="0">
                <a:solidFill>
                  <a:srgbClr val="6D6E71"/>
                </a:solidFill>
              </a:rPr>
              <a:t>watch?v=j8H6X4KQQ5A</a:t>
            </a:r>
          </a:p>
        </p:txBody>
      </p:sp>
      <p:sp>
        <p:nvSpPr>
          <p:cNvPr id="8" name="object 8"/>
          <p:cNvSpPr/>
          <p:nvPr/>
        </p:nvSpPr>
        <p:spPr>
          <a:xfrm>
            <a:off x="7467612" y="337121"/>
            <a:ext cx="1219187" cy="419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320" y="403491"/>
            <a:ext cx="8331200" cy="4236720"/>
          </a:xfrm>
          <a:custGeom>
            <a:avLst/>
            <a:gdLst/>
            <a:ahLst/>
            <a:cxnLst/>
            <a:rect l="l" t="t" r="r" b="b"/>
            <a:pathLst>
              <a:path w="8331200" h="4236720">
                <a:moveTo>
                  <a:pt x="0" y="4236580"/>
                </a:moveTo>
                <a:lnTo>
                  <a:pt x="8331200" y="4236580"/>
                </a:lnTo>
                <a:lnTo>
                  <a:pt x="8331200" y="0"/>
                </a:lnTo>
                <a:lnTo>
                  <a:pt x="0" y="0"/>
                </a:lnTo>
                <a:lnTo>
                  <a:pt x="0" y="42365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20" y="0"/>
            <a:ext cx="4216400" cy="514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29688" y="2010461"/>
            <a:ext cx="4474464" cy="1022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" y="0"/>
            <a:ext cx="4216400" cy="514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6400" y="403479"/>
            <a:ext cx="8331200" cy="4337685"/>
          </a:xfrm>
          <a:custGeom>
            <a:avLst/>
            <a:gdLst/>
            <a:ahLst/>
            <a:cxnLst/>
            <a:rect l="l" t="t" r="r" b="b"/>
            <a:pathLst>
              <a:path w="8331200" h="4337685">
                <a:moveTo>
                  <a:pt x="0" y="4337456"/>
                </a:moveTo>
                <a:lnTo>
                  <a:pt x="8331200" y="4337456"/>
                </a:lnTo>
                <a:lnTo>
                  <a:pt x="8331200" y="0"/>
                </a:lnTo>
                <a:lnTo>
                  <a:pt x="0" y="0"/>
                </a:lnTo>
                <a:lnTo>
                  <a:pt x="0" y="43374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69728" y="1636636"/>
            <a:ext cx="6404610" cy="186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marR="401955" indent="309245">
              <a:lnSpc>
                <a:spcPct val="1208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ИТАК,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ТОГО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ЧТОБЫ </a:t>
            </a:r>
            <a:r>
              <a:rPr sz="2000" b="1" spc="-15" dirty="0">
                <a:solidFill>
                  <a:srgbClr val="F7AFB8"/>
                </a:solidFill>
                <a:latin typeface="Arial"/>
                <a:cs typeface="Arial"/>
              </a:rPr>
              <a:t>ОЧИСТИТЬСЯ  </a:t>
            </a:r>
            <a:r>
              <a:rPr sz="2000" b="1" dirty="0">
                <a:solidFill>
                  <a:srgbClr val="F7AFB8"/>
                </a:solidFill>
                <a:latin typeface="Arial"/>
                <a:cs typeface="Arial"/>
              </a:rPr>
              <a:t>ОТ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НАКОПЛЕННЫХ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ТОКСИНОВ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7AFB8"/>
                </a:solidFill>
                <a:latin typeface="Arial"/>
                <a:cs typeface="Arial"/>
              </a:rPr>
              <a:t>ВРЕДНЫХ</a:t>
            </a:r>
            <a:endParaRPr sz="2000">
              <a:latin typeface="Arial"/>
              <a:cs typeface="Arial"/>
            </a:endParaRPr>
          </a:p>
          <a:p>
            <a:pPr marL="12700" marR="5080" algn="ctr">
              <a:lnSpc>
                <a:spcPct val="120800"/>
              </a:lnSpc>
            </a:pPr>
            <a:r>
              <a:rPr sz="2000" b="1" spc="-10" dirty="0">
                <a:solidFill>
                  <a:srgbClr val="F7AFB8"/>
                </a:solidFill>
                <a:latin typeface="Arial"/>
                <a:cs typeface="Arial"/>
              </a:rPr>
              <a:t>ВЕЩЕСТВ, КОТОРЫЕ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ОТЯГОЩАЮТ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РАБОТУ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ВСЕХ 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СИСТЕМ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БУКВАЛЬНО </a:t>
            </a:r>
            <a:r>
              <a:rPr sz="2000" b="1" spc="-20" dirty="0">
                <a:solidFill>
                  <a:srgbClr val="F7AFB8"/>
                </a:solidFill>
                <a:latin typeface="Arial"/>
                <a:cs typeface="Arial"/>
              </a:rPr>
              <a:t>«ЗАБИВАЮТ»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КАЖДУЮ  </a:t>
            </a:r>
            <a:r>
              <a:rPr sz="2000" b="1" dirty="0">
                <a:solidFill>
                  <a:srgbClr val="F7AFB8"/>
                </a:solidFill>
                <a:latin typeface="Arial"/>
                <a:cs typeface="Arial"/>
              </a:rPr>
              <a:t>КЛЕТКУ ТЕЛА </a:t>
            </a:r>
            <a:r>
              <a:rPr sz="2000" b="1" spc="-15" dirty="0">
                <a:solidFill>
                  <a:srgbClr val="F7AFB8"/>
                </a:solidFill>
                <a:latin typeface="Arial"/>
                <a:cs typeface="Arial"/>
              </a:rPr>
              <a:t>ОТХОДАМИ,</a:t>
            </a:r>
            <a:r>
              <a:rPr sz="2000" b="1" spc="-10" dirty="0">
                <a:solidFill>
                  <a:srgbClr val="F7AFB8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7AFB8"/>
                </a:solidFill>
                <a:latin typeface="Arial"/>
                <a:cs typeface="Arial"/>
              </a:rPr>
              <a:t>НЕОБХОДИМО: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497579"/>
          </a:xfrm>
          <a:custGeom>
            <a:avLst/>
            <a:gdLst/>
            <a:ahLst/>
            <a:cxnLst/>
            <a:rect l="l" t="t" r="r" b="b"/>
            <a:pathLst>
              <a:path w="9144000" h="3497579">
                <a:moveTo>
                  <a:pt x="0" y="3497046"/>
                </a:moveTo>
                <a:lnTo>
                  <a:pt x="9144000" y="3497046"/>
                </a:lnTo>
                <a:lnTo>
                  <a:pt x="9144000" y="0"/>
                </a:lnTo>
                <a:lnTo>
                  <a:pt x="0" y="0"/>
                </a:lnTo>
                <a:lnTo>
                  <a:pt x="0" y="34970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40046"/>
            <a:ext cx="9144000" cy="504825"/>
          </a:xfrm>
          <a:custGeom>
            <a:avLst/>
            <a:gdLst/>
            <a:ahLst/>
            <a:cxnLst/>
            <a:rect l="l" t="t" r="r" b="b"/>
            <a:pathLst>
              <a:path w="9144000" h="504825">
                <a:moveTo>
                  <a:pt x="0" y="504355"/>
                </a:moveTo>
                <a:lnTo>
                  <a:pt x="9144000" y="504355"/>
                </a:lnTo>
                <a:lnTo>
                  <a:pt x="9144000" y="0"/>
                </a:lnTo>
                <a:lnTo>
                  <a:pt x="0" y="0"/>
                </a:lnTo>
                <a:lnTo>
                  <a:pt x="0" y="5043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1000" y="1210449"/>
            <a:ext cx="4927600" cy="3933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18000" y="0"/>
            <a:ext cx="4826000" cy="2753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64400" y="0"/>
            <a:ext cx="1409700" cy="567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31200" y="0"/>
            <a:ext cx="812800" cy="567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6400" y="403479"/>
            <a:ext cx="8331200" cy="4236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057154"/>
            <a:ext cx="9144000" cy="355600"/>
          </a:xfrm>
          <a:custGeom>
            <a:avLst/>
            <a:gdLst/>
            <a:ahLst/>
            <a:cxnLst/>
            <a:rect l="l" t="t" r="r" b="b"/>
            <a:pathLst>
              <a:path w="9144000" h="355600">
                <a:moveTo>
                  <a:pt x="0" y="355599"/>
                </a:moveTo>
                <a:lnTo>
                  <a:pt x="9144000" y="355599"/>
                </a:lnTo>
                <a:lnTo>
                  <a:pt x="9144000" y="0"/>
                </a:lnTo>
                <a:lnTo>
                  <a:pt x="0" y="0"/>
                </a:lnTo>
                <a:lnTo>
                  <a:pt x="0" y="355599"/>
                </a:lnTo>
                <a:close/>
              </a:path>
            </a:pathLst>
          </a:custGeom>
          <a:solidFill>
            <a:srgbClr val="231F20">
              <a:alpha val="4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241188"/>
            <a:ext cx="9144000" cy="404933"/>
          </a:xfrm>
          <a:custGeom>
            <a:avLst/>
            <a:gdLst/>
            <a:ahLst/>
            <a:cxnLst/>
            <a:rect l="l" t="t" r="r" b="b"/>
            <a:pathLst>
              <a:path w="9144000" h="787400">
                <a:moveTo>
                  <a:pt x="9144000" y="787399"/>
                </a:moveTo>
                <a:lnTo>
                  <a:pt x="9144000" y="0"/>
                </a:lnTo>
                <a:lnTo>
                  <a:pt x="0" y="0"/>
                </a:lnTo>
                <a:lnTo>
                  <a:pt x="0" y="787399"/>
                </a:lnTo>
                <a:lnTo>
                  <a:pt x="9144000" y="787399"/>
                </a:lnTo>
                <a:close/>
              </a:path>
            </a:pathLst>
          </a:custGeom>
          <a:solidFill>
            <a:srgbClr val="F7AFB8">
              <a:alpha val="4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605637"/>
            <a:ext cx="1930400" cy="1916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6000" y="605637"/>
            <a:ext cx="1981200" cy="1916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99200" y="605637"/>
            <a:ext cx="1930400" cy="1916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236580"/>
            <a:ext cx="9144000" cy="908050"/>
          </a:xfrm>
          <a:custGeom>
            <a:avLst/>
            <a:gdLst/>
            <a:ahLst/>
            <a:cxnLst/>
            <a:rect l="l" t="t" r="r" b="b"/>
            <a:pathLst>
              <a:path w="9144000" h="908050">
                <a:moveTo>
                  <a:pt x="0" y="907821"/>
                </a:moveTo>
                <a:lnTo>
                  <a:pt x="9144000" y="907821"/>
                </a:lnTo>
                <a:lnTo>
                  <a:pt x="9144000" y="0"/>
                </a:lnTo>
                <a:lnTo>
                  <a:pt x="0" y="0"/>
                </a:lnTo>
                <a:lnTo>
                  <a:pt x="0" y="907821"/>
                </a:lnTo>
                <a:close/>
              </a:path>
            </a:pathLst>
          </a:custGeom>
          <a:solidFill>
            <a:srgbClr val="F7A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25339" y="2658708"/>
            <a:ext cx="1407795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68300" marR="5080" indent="-356235">
              <a:lnSpc>
                <a:spcPct val="104200"/>
              </a:lnSpc>
              <a:spcBef>
                <a:spcPts val="20"/>
              </a:spcBef>
            </a:pP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600" spc="-55" dirty="0">
                <a:solidFill>
                  <a:srgbClr val="231F20"/>
                </a:solidFill>
                <a:latin typeface="Arial"/>
                <a:cs typeface="Arial"/>
              </a:rPr>
              <a:t>СТ</a:t>
            </a:r>
            <a:r>
              <a:rPr sz="1600" spc="-12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600" spc="-7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600" spc="-4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ЧНО  </a:t>
            </a:r>
            <a:r>
              <a:rPr sz="1600" spc="-30" dirty="0">
                <a:solidFill>
                  <a:srgbClr val="231F20"/>
                </a:solidFill>
                <a:latin typeface="Arial"/>
                <a:cs typeface="Arial"/>
              </a:rPr>
              <a:t>СПАТЬ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8872" y="2658708"/>
            <a:ext cx="2925445" cy="1285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065" marR="5080" indent="635" algn="ctr">
              <a:lnSpc>
                <a:spcPct val="104200"/>
              </a:lnSpc>
              <a:spcBef>
                <a:spcPts val="20"/>
              </a:spcBef>
            </a:pP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ГРАМОТНО </a:t>
            </a:r>
            <a:r>
              <a:rPr sz="1600" spc="-30" dirty="0">
                <a:solidFill>
                  <a:srgbClr val="231F20"/>
                </a:solidFill>
                <a:latin typeface="Arial"/>
                <a:cs typeface="Arial"/>
              </a:rPr>
              <a:t>ПИТАТЬСЯ, 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должно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быть 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сбалансированное количество 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белков,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жиров и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углеводов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с 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витаминными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комплексами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02054" y="2658708"/>
            <a:ext cx="1524000" cy="777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3335" marR="5080" indent="-1270" algn="just">
              <a:lnSpc>
                <a:spcPct val="104200"/>
              </a:lnSpc>
              <a:spcBef>
                <a:spcPts val="20"/>
              </a:spcBef>
            </a:pP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УПОТРЕБЛЯТЬ  </a:t>
            </a:r>
            <a:r>
              <a:rPr sz="1600" spc="-40" dirty="0">
                <a:solidFill>
                  <a:srgbClr val="231F20"/>
                </a:solidFill>
                <a:latin typeface="Arial"/>
                <a:cs typeface="Arial"/>
              </a:rPr>
              <a:t>ДОСТАТОЧНО  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ЧИСТОЙ</a:t>
            </a:r>
            <a:r>
              <a:rPr sz="16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Arial"/>
                <a:cs typeface="Arial"/>
              </a:rPr>
              <a:t>ВОДЫ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0800" y="1260894"/>
            <a:ext cx="5283200" cy="3379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700" y="312712"/>
            <a:ext cx="27012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ХОРОШИЙ</a:t>
            </a:r>
            <a:r>
              <a:rPr spc="-90" dirty="0"/>
              <a:t> </a:t>
            </a:r>
            <a:r>
              <a:rPr spc="-20" dirty="0"/>
              <a:t>СОН: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7699" y="1233919"/>
            <a:ext cx="2526030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500" spc="-10" dirty="0">
                <a:solidFill>
                  <a:srgbClr val="F7AFB8"/>
                </a:solidFill>
                <a:latin typeface="Arial"/>
                <a:cs typeface="Arial"/>
              </a:rPr>
              <a:t>Спать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желательно </a:t>
            </a:r>
            <a:r>
              <a:rPr sz="1500" spc="-5" dirty="0">
                <a:solidFill>
                  <a:srgbClr val="F7AFB8"/>
                </a:solidFill>
                <a:latin typeface="Arial"/>
                <a:cs typeface="Arial"/>
              </a:rPr>
              <a:t>не </a:t>
            </a:r>
            <a:r>
              <a:rPr sz="1500" dirty="0">
                <a:solidFill>
                  <a:srgbClr val="F7AFB8"/>
                </a:solidFill>
                <a:latin typeface="Arial"/>
                <a:cs typeface="Arial"/>
              </a:rPr>
              <a:t>менее  8</a:t>
            </a:r>
            <a:r>
              <a:rPr sz="1500" spc="-70" dirty="0">
                <a:solidFill>
                  <a:srgbClr val="F7AFB8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7AFB8"/>
                </a:solidFill>
                <a:latin typeface="Arial"/>
                <a:cs typeface="Arial"/>
              </a:rPr>
              <a:t>часов,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7699" y="1889531"/>
            <a:ext cx="2411730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Матрац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подушка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должны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быть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7AFB8"/>
                </a:solidFill>
                <a:latin typeface="Arial"/>
                <a:cs typeface="Arial"/>
              </a:rPr>
              <a:t>удобными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700" y="972007"/>
            <a:ext cx="181610" cy="199263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3500" dirty="0">
                <a:solidFill>
                  <a:srgbClr val="F7AFB8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500" dirty="0">
                <a:solidFill>
                  <a:srgbClr val="F7AFB8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500" dirty="0">
                <a:solidFill>
                  <a:srgbClr val="F7AFB8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7699" y="2545143"/>
            <a:ext cx="262699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Во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время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сна в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комнате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нужно </a:t>
            </a:r>
            <a:r>
              <a:rPr sz="1500" spc="-10" dirty="0">
                <a:solidFill>
                  <a:srgbClr val="F7AFB8"/>
                </a:solidFill>
                <a:latin typeface="Arial"/>
                <a:cs typeface="Arial"/>
              </a:rPr>
              <a:t>выключать </a:t>
            </a:r>
            <a:r>
              <a:rPr sz="1500" spc="-50" dirty="0">
                <a:solidFill>
                  <a:srgbClr val="F7AFB8"/>
                </a:solidFill>
                <a:latin typeface="Arial"/>
                <a:cs typeface="Arial"/>
              </a:rPr>
              <a:t>свет</a:t>
            </a:r>
            <a:r>
              <a:rPr sz="1500" spc="-5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экран 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компьютера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всевозможных  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гаджетов,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так </a:t>
            </a:r>
            <a:r>
              <a:rPr sz="1500" spc="0" dirty="0">
                <a:solidFill>
                  <a:srgbClr val="231F20"/>
                </a:solidFill>
                <a:latin typeface="Arial"/>
                <a:cs typeface="Arial"/>
              </a:rPr>
              <a:t>как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освещение,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даже 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незначительное, может 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повлиять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на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биологические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67612" y="337121"/>
            <a:ext cx="1219187" cy="419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0800" y="1260881"/>
            <a:ext cx="5283199" cy="3372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700" y="312712"/>
            <a:ext cx="2745105" cy="8242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50"/>
              </a:spcBef>
            </a:pPr>
            <a:r>
              <a:rPr spc="-5" dirty="0"/>
              <a:t>УПОТРЕ</a:t>
            </a:r>
            <a:r>
              <a:rPr spc="-70" dirty="0"/>
              <a:t>Б</a:t>
            </a:r>
            <a:r>
              <a:rPr dirty="0"/>
              <a:t>ЛЕНИЕ  </a:t>
            </a:r>
            <a:r>
              <a:rPr spc="-25" dirty="0"/>
              <a:t>ВОДЫ: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7699" y="1233919"/>
            <a:ext cx="2230120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500" spc="-5" dirty="0">
                <a:solidFill>
                  <a:srgbClr val="F7AFB8"/>
                </a:solidFill>
                <a:latin typeface="Arial"/>
                <a:cs typeface="Arial"/>
              </a:rPr>
              <a:t>Пейте </a:t>
            </a:r>
            <a:r>
              <a:rPr sz="1500" spc="-15" dirty="0">
                <a:solidFill>
                  <a:srgbClr val="F7AFB8"/>
                </a:solidFill>
                <a:latin typeface="Arial"/>
                <a:cs typeface="Arial"/>
              </a:rPr>
              <a:t>воду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количестве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2-х литров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день;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700" y="972007"/>
            <a:ext cx="181610" cy="133667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3500" dirty="0">
                <a:solidFill>
                  <a:srgbClr val="F7AFB8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500" dirty="0">
                <a:solidFill>
                  <a:srgbClr val="F7AFB8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699" y="1889531"/>
            <a:ext cx="27254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Вода должна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быть </a:t>
            </a:r>
            <a:r>
              <a:rPr sz="1500" spc="-10" dirty="0">
                <a:solidFill>
                  <a:srgbClr val="F7AFB8"/>
                </a:solidFill>
                <a:latin typeface="Arial"/>
                <a:cs typeface="Arial"/>
              </a:rPr>
              <a:t>хорошего  </a:t>
            </a:r>
            <a:r>
              <a:rPr sz="1500" spc="-5" dirty="0">
                <a:solidFill>
                  <a:srgbClr val="F7AFB8"/>
                </a:solidFill>
                <a:latin typeface="Arial"/>
                <a:cs typeface="Arial"/>
              </a:rPr>
              <a:t>качества,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негазированная,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без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вкусовых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добавок,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700" y="2657602"/>
            <a:ext cx="18161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F7AFB8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7699" y="2797302"/>
            <a:ext cx="2489835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Чай,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кофе, молоко,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соки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не 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заменяют</a:t>
            </a:r>
            <a:r>
              <a:rPr sz="15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Arial"/>
                <a:cs typeface="Arial"/>
              </a:rPr>
              <a:t>воду.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67612" y="337121"/>
            <a:ext cx="1219187" cy="419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50"/>
              </a:spcBef>
            </a:pPr>
            <a:r>
              <a:rPr spc="-5" dirty="0"/>
              <a:t>С</a:t>
            </a:r>
            <a:r>
              <a:rPr spc="-100" dirty="0"/>
              <a:t>Б</a:t>
            </a:r>
            <a:r>
              <a:rPr spc="25" dirty="0"/>
              <a:t>А</a:t>
            </a:r>
            <a:r>
              <a:rPr dirty="0"/>
              <a:t>ЛАНСИ</a:t>
            </a:r>
            <a:r>
              <a:rPr spc="-35" dirty="0"/>
              <a:t>Р</a:t>
            </a:r>
            <a:r>
              <a:rPr dirty="0"/>
              <a:t>О</a:t>
            </a:r>
            <a:r>
              <a:rPr spc="-130" dirty="0"/>
              <a:t>В</a:t>
            </a:r>
            <a:r>
              <a:rPr spc="-5" dirty="0"/>
              <a:t>АННОЕ  </a:t>
            </a:r>
            <a:r>
              <a:rPr spc="-25" dirty="0"/>
              <a:t>ПИТАНИЕ: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972007"/>
            <a:ext cx="181610" cy="123634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3500" dirty="0">
                <a:solidFill>
                  <a:srgbClr val="F7AFB8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3500" dirty="0">
                <a:solidFill>
                  <a:srgbClr val="F7AFB8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700" y="3342297"/>
            <a:ext cx="181610" cy="123634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3500" dirty="0">
                <a:solidFill>
                  <a:srgbClr val="F7AFB8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3500" dirty="0">
                <a:solidFill>
                  <a:srgbClr val="F7AFB8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7699" y="1183487"/>
            <a:ext cx="2773045" cy="3509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390">
              <a:lnSpc>
                <a:spcPct val="111100"/>
              </a:lnSpc>
              <a:spcBef>
                <a:spcPts val="1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Дробное питание 4-5</a:t>
            </a:r>
            <a:r>
              <a:rPr sz="15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приемов  пищи в</a:t>
            </a:r>
            <a:r>
              <a:rPr sz="15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день,</a:t>
            </a:r>
            <a:endParaRPr sz="1500">
              <a:latin typeface="Arial"/>
              <a:cs typeface="Arial"/>
            </a:endParaRPr>
          </a:p>
          <a:p>
            <a:pPr marL="12700" marR="30480">
              <a:lnSpc>
                <a:spcPct val="103000"/>
              </a:lnSpc>
              <a:spcBef>
                <a:spcPts val="910"/>
              </a:spcBef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Суточное соотношение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жиров,  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белков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углеводов равняется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1:1:4. </a:t>
            </a:r>
            <a:r>
              <a:rPr sz="1200" spc="-5" dirty="0">
                <a:solidFill>
                  <a:srgbClr val="6D6E71"/>
                </a:solidFill>
                <a:latin typeface="Arial"/>
                <a:cs typeface="Arial"/>
              </a:rPr>
              <a:t>(Для </a:t>
            </a:r>
            <a:r>
              <a:rPr sz="1200" spc="-20" dirty="0">
                <a:solidFill>
                  <a:srgbClr val="6D6E71"/>
                </a:solidFill>
                <a:latin typeface="Arial"/>
                <a:cs typeface="Arial"/>
              </a:rPr>
              <a:t>этого </a:t>
            </a:r>
            <a:r>
              <a:rPr sz="1200" spc="-5" dirty="0">
                <a:solidFill>
                  <a:srgbClr val="6D6E71"/>
                </a:solidFill>
                <a:latin typeface="Arial"/>
                <a:cs typeface="Arial"/>
              </a:rPr>
              <a:t>можно </a:t>
            </a:r>
            <a:r>
              <a:rPr sz="1200" spc="-10" dirty="0">
                <a:solidFill>
                  <a:srgbClr val="6D6E71"/>
                </a:solidFill>
                <a:latin typeface="Arial"/>
                <a:cs typeface="Arial"/>
              </a:rPr>
              <a:t>представить  </a:t>
            </a:r>
            <a:r>
              <a:rPr sz="1200" spc="-25" dirty="0">
                <a:solidFill>
                  <a:srgbClr val="6D6E71"/>
                </a:solidFill>
                <a:latin typeface="Arial"/>
                <a:cs typeface="Arial"/>
              </a:rPr>
              <a:t>тарелку, </a:t>
            </a:r>
            <a:r>
              <a:rPr sz="1200" spc="-5" dirty="0">
                <a:solidFill>
                  <a:srgbClr val="6D6E71"/>
                </a:solidFill>
                <a:latin typeface="Arial"/>
                <a:cs typeface="Arial"/>
              </a:rPr>
              <a:t>условно </a:t>
            </a:r>
            <a:r>
              <a:rPr sz="1200" spc="-15" dirty="0">
                <a:solidFill>
                  <a:srgbClr val="6D6E71"/>
                </a:solidFill>
                <a:latin typeface="Arial"/>
                <a:cs typeface="Arial"/>
              </a:rPr>
              <a:t>разделенную </a:t>
            </a:r>
            <a:r>
              <a:rPr sz="1200" spc="-5" dirty="0">
                <a:solidFill>
                  <a:srgbClr val="6D6E71"/>
                </a:solidFill>
                <a:latin typeface="Arial"/>
                <a:cs typeface="Arial"/>
              </a:rPr>
              <a:t>на </a:t>
            </a:r>
            <a:r>
              <a:rPr sz="1200" dirty="0">
                <a:solidFill>
                  <a:srgbClr val="6D6E71"/>
                </a:solidFill>
                <a:latin typeface="Arial"/>
                <a:cs typeface="Arial"/>
              </a:rPr>
              <a:t>3  </a:t>
            </a:r>
            <a:r>
              <a:rPr sz="1200" spc="-10" dirty="0">
                <a:solidFill>
                  <a:srgbClr val="6D6E71"/>
                </a:solidFill>
                <a:latin typeface="Arial"/>
                <a:cs typeface="Arial"/>
              </a:rPr>
              <a:t>одинаковые </a:t>
            </a:r>
            <a:r>
              <a:rPr sz="1200" dirty="0">
                <a:solidFill>
                  <a:srgbClr val="6D6E71"/>
                </a:solidFill>
                <a:latin typeface="Arial"/>
                <a:cs typeface="Arial"/>
              </a:rPr>
              <a:t>части: </a:t>
            </a:r>
            <a:r>
              <a:rPr sz="1200" spc="-10" dirty="0">
                <a:solidFill>
                  <a:srgbClr val="6D6E71"/>
                </a:solidFill>
                <a:latin typeface="Arial"/>
                <a:cs typeface="Arial"/>
              </a:rPr>
              <a:t>две </a:t>
            </a:r>
            <a:r>
              <a:rPr sz="1200" dirty="0">
                <a:solidFill>
                  <a:srgbClr val="6D6E71"/>
                </a:solidFill>
                <a:latin typeface="Arial"/>
                <a:cs typeface="Arial"/>
              </a:rPr>
              <a:t>из </a:t>
            </a:r>
            <a:r>
              <a:rPr sz="1200" spc="-5" dirty="0">
                <a:solidFill>
                  <a:srgbClr val="6D6E71"/>
                </a:solidFill>
                <a:latin typeface="Arial"/>
                <a:cs typeface="Arial"/>
              </a:rPr>
              <a:t>них </a:t>
            </a:r>
            <a:r>
              <a:rPr sz="1200" spc="-10" dirty="0">
                <a:solidFill>
                  <a:srgbClr val="6D6E71"/>
                </a:solidFill>
                <a:latin typeface="Arial"/>
                <a:cs typeface="Arial"/>
              </a:rPr>
              <a:t>должны  заполнять </a:t>
            </a:r>
            <a:r>
              <a:rPr sz="1200" spc="-15" dirty="0">
                <a:solidFill>
                  <a:srgbClr val="6D6E71"/>
                </a:solidFill>
                <a:latin typeface="Arial"/>
                <a:cs typeface="Arial"/>
              </a:rPr>
              <a:t>углеводы, </a:t>
            </a:r>
            <a:r>
              <a:rPr sz="1200" dirty="0">
                <a:solidFill>
                  <a:srgbClr val="6D6E71"/>
                </a:solidFill>
                <a:latin typeface="Arial"/>
                <a:cs typeface="Arial"/>
              </a:rPr>
              <a:t>а </a:t>
            </a:r>
            <a:r>
              <a:rPr sz="1200" spc="-10" dirty="0">
                <a:solidFill>
                  <a:srgbClr val="6D6E71"/>
                </a:solidFill>
                <a:latin typeface="Arial"/>
                <a:cs typeface="Arial"/>
              </a:rPr>
              <a:t>оставшуюся  </a:t>
            </a:r>
            <a:r>
              <a:rPr sz="1200" dirty="0">
                <a:solidFill>
                  <a:srgbClr val="6D6E71"/>
                </a:solidFill>
                <a:latin typeface="Arial"/>
                <a:cs typeface="Arial"/>
              </a:rPr>
              <a:t>нужно поровну </a:t>
            </a:r>
            <a:r>
              <a:rPr sz="1200" spc="-15" dirty="0">
                <a:solidFill>
                  <a:srgbClr val="6D6E71"/>
                </a:solidFill>
                <a:latin typeface="Arial"/>
                <a:cs typeface="Arial"/>
              </a:rPr>
              <a:t>разделить </a:t>
            </a:r>
            <a:r>
              <a:rPr sz="1200" spc="-5" dirty="0">
                <a:solidFill>
                  <a:srgbClr val="6D6E71"/>
                </a:solidFill>
                <a:latin typeface="Arial"/>
                <a:cs typeface="Arial"/>
              </a:rPr>
              <a:t>между  </a:t>
            </a:r>
            <a:r>
              <a:rPr sz="1200" spc="-10" dirty="0">
                <a:solidFill>
                  <a:srgbClr val="6D6E71"/>
                </a:solidFill>
                <a:latin typeface="Arial"/>
                <a:cs typeface="Arial"/>
              </a:rPr>
              <a:t>белками </a:t>
            </a:r>
            <a:r>
              <a:rPr sz="1200" dirty="0">
                <a:solidFill>
                  <a:srgbClr val="6D6E71"/>
                </a:solidFill>
                <a:latin typeface="Arial"/>
                <a:cs typeface="Arial"/>
              </a:rPr>
              <a:t>и</a:t>
            </a:r>
            <a:r>
              <a:rPr sz="1200" spc="-7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D6E71"/>
                </a:solidFill>
                <a:latin typeface="Arial"/>
                <a:cs typeface="Arial"/>
              </a:rPr>
              <a:t>жирами)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755"/>
              </a:spcBef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Используйте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низкокалорийные  перекусы</a:t>
            </a:r>
            <a:endParaRPr sz="1500">
              <a:latin typeface="Arial"/>
              <a:cs typeface="Arial"/>
            </a:endParaRPr>
          </a:p>
          <a:p>
            <a:pPr marL="12700" marR="379095">
              <a:lnSpc>
                <a:spcPct val="111100"/>
              </a:lnSpc>
              <a:spcBef>
                <a:spcPts val="760"/>
              </a:spcBef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Ииспользуйте витаминные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комплексы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67612" y="337121"/>
            <a:ext cx="1219187" cy="419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60800" y="1260894"/>
            <a:ext cx="5283199" cy="3379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50"/>
              </a:spcBef>
            </a:pPr>
            <a:r>
              <a:rPr spc="-5" dirty="0"/>
              <a:t>С</a:t>
            </a:r>
            <a:r>
              <a:rPr spc="-100" dirty="0"/>
              <a:t>Б</a:t>
            </a:r>
            <a:r>
              <a:rPr spc="25" dirty="0"/>
              <a:t>А</a:t>
            </a:r>
            <a:r>
              <a:rPr dirty="0"/>
              <a:t>ЛАНСИ</a:t>
            </a:r>
            <a:r>
              <a:rPr spc="-35" dirty="0"/>
              <a:t>Р</a:t>
            </a:r>
            <a:r>
              <a:rPr dirty="0"/>
              <a:t>О</a:t>
            </a:r>
            <a:r>
              <a:rPr spc="-130" dirty="0"/>
              <a:t>В</a:t>
            </a:r>
            <a:r>
              <a:rPr spc="-5" dirty="0"/>
              <a:t>АННОЕ  </a:t>
            </a:r>
            <a:r>
              <a:rPr spc="-25" dirty="0"/>
              <a:t>ПИТАНИЕ:  </a:t>
            </a:r>
            <a:r>
              <a:rPr spc="-30" dirty="0"/>
              <a:t>ПРАВИЛЬНЫЙ  </a:t>
            </a:r>
            <a:r>
              <a:rPr spc="0" dirty="0"/>
              <a:t>ПЕРЕКУС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1829346"/>
            <a:ext cx="181610" cy="209359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3500" dirty="0">
                <a:solidFill>
                  <a:srgbClr val="F7AFB8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3500" dirty="0">
                <a:solidFill>
                  <a:srgbClr val="F7AFB8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50"/>
              </a:spcBef>
            </a:pPr>
            <a:r>
              <a:rPr sz="3500" dirty="0">
                <a:solidFill>
                  <a:srgbClr val="F7AFB8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7699" y="2040826"/>
            <a:ext cx="2822575" cy="225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1650">
              <a:lnSpc>
                <a:spcPct val="111100"/>
              </a:lnSpc>
              <a:spcBef>
                <a:spcPts val="100"/>
              </a:spcBef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Спросите 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гостей,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чем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они 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перекусывают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работе?</a:t>
            </a:r>
            <a:endParaRPr sz="1500">
              <a:latin typeface="Arial"/>
              <a:cs typeface="Arial"/>
            </a:endParaRPr>
          </a:p>
          <a:p>
            <a:pPr marL="12700" marR="549910" algn="just">
              <a:lnSpc>
                <a:spcPct val="111100"/>
              </a:lnSpc>
              <a:spcBef>
                <a:spcPts val="765"/>
              </a:spcBef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Замечали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ли они сколько  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съедают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печенья,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сушек,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сухариков?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750"/>
              </a:spcBef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Что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такое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правильный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перекус,  расскажите на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примере 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продукции</a:t>
            </a:r>
            <a:r>
              <a:rPr sz="15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Wellness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67612" y="337121"/>
            <a:ext cx="1219187" cy="419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9544" y="4474616"/>
            <a:ext cx="2838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D6E71"/>
                </a:solidFill>
                <a:latin typeface="Arial"/>
                <a:cs typeface="Arial"/>
              </a:rPr>
              <a:t>Подробная </a:t>
            </a:r>
            <a:r>
              <a:rPr sz="1200" spc="-5" dirty="0">
                <a:solidFill>
                  <a:srgbClr val="6D6E71"/>
                </a:solidFill>
                <a:latin typeface="Arial"/>
                <a:cs typeface="Arial"/>
              </a:rPr>
              <a:t>инструкция </a:t>
            </a:r>
            <a:r>
              <a:rPr sz="1200" dirty="0">
                <a:solidFill>
                  <a:srgbClr val="6D6E71"/>
                </a:solidFill>
                <a:latin typeface="Arial"/>
                <a:cs typeface="Arial"/>
              </a:rPr>
              <a:t>в </a:t>
            </a:r>
            <a:r>
              <a:rPr sz="1200" spc="-5" dirty="0">
                <a:solidFill>
                  <a:srgbClr val="6D6E71"/>
                </a:solidFill>
                <a:latin typeface="Arial"/>
                <a:cs typeface="Arial"/>
              </a:rPr>
              <a:t>Приложении</a:t>
            </a:r>
            <a:r>
              <a:rPr sz="120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D6E71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36CA73-1D60-48C2-B5B7-1533C587CD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15" y="1624061"/>
            <a:ext cx="4804896" cy="29546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50"/>
              </a:spcBef>
            </a:pPr>
            <a:r>
              <a:rPr spc="-5" dirty="0"/>
              <a:t>С</a:t>
            </a:r>
            <a:r>
              <a:rPr spc="-100" dirty="0"/>
              <a:t>Б</a:t>
            </a:r>
            <a:r>
              <a:rPr spc="25" dirty="0"/>
              <a:t>А</a:t>
            </a:r>
            <a:r>
              <a:rPr dirty="0"/>
              <a:t>ЛАНСИ</a:t>
            </a:r>
            <a:r>
              <a:rPr spc="-35" dirty="0"/>
              <a:t>Р</a:t>
            </a:r>
            <a:r>
              <a:rPr dirty="0"/>
              <a:t>О</a:t>
            </a:r>
            <a:r>
              <a:rPr spc="-130" dirty="0"/>
              <a:t>В</a:t>
            </a:r>
            <a:r>
              <a:rPr spc="-5" dirty="0"/>
              <a:t>АННОЕ  </a:t>
            </a:r>
            <a:r>
              <a:rPr spc="-25" dirty="0"/>
              <a:t>ПИТАНИЕ: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1117892"/>
            <a:ext cx="30314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231F20"/>
                </a:solidFill>
                <a:latin typeface="Arial"/>
                <a:cs typeface="Arial"/>
              </a:rPr>
              <a:t>ПРИЯТНЫЙ</a:t>
            </a:r>
            <a:r>
              <a:rPr sz="2600" b="1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231F20"/>
                </a:solidFill>
                <a:latin typeface="Arial"/>
                <a:cs typeface="Arial"/>
              </a:rPr>
              <a:t>УЖИН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700" y="1497673"/>
            <a:ext cx="181610" cy="1870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90"/>
              </a:lnSpc>
              <a:spcBef>
                <a:spcPts val="100"/>
              </a:spcBef>
            </a:pPr>
            <a:r>
              <a:rPr sz="3500" dirty="0">
                <a:solidFill>
                  <a:srgbClr val="F7AFB8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ts val="2780"/>
              </a:lnSpc>
            </a:pPr>
            <a:r>
              <a:rPr sz="3500" dirty="0">
                <a:solidFill>
                  <a:srgbClr val="F7AFB8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ts val="3490"/>
              </a:lnSpc>
            </a:pPr>
            <a:r>
              <a:rPr sz="3500" dirty="0">
                <a:solidFill>
                  <a:srgbClr val="F7AFB8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3500" dirty="0">
                <a:solidFill>
                  <a:srgbClr val="F7AFB8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7699" y="1538351"/>
            <a:ext cx="2769870" cy="194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8760">
              <a:lnSpc>
                <a:spcPct val="154400"/>
              </a:lnSpc>
              <a:spcBef>
                <a:spcPts val="1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Задайте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гостям вопросы: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Как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они ужинают</a:t>
            </a:r>
            <a:r>
              <a:rPr sz="15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дома?</a:t>
            </a:r>
            <a:endParaRPr sz="1500">
              <a:latin typeface="Arial"/>
              <a:cs typeface="Arial"/>
            </a:endParaRPr>
          </a:p>
          <a:p>
            <a:pPr marL="12700" marR="238760">
              <a:lnSpc>
                <a:spcPct val="111100"/>
              </a:lnSpc>
              <a:spcBef>
                <a:spcPts val="78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Какие семейные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традиции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и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ритуалы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у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них</a:t>
            </a:r>
            <a:r>
              <a:rPr sz="15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есть?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76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Как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они 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считают,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что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такое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правильный и 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полезный</a:t>
            </a:r>
            <a:r>
              <a:rPr sz="15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ужин?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67612" y="337121"/>
            <a:ext cx="1219187" cy="419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60800" y="1260894"/>
            <a:ext cx="5283199" cy="3379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9544" y="4121594"/>
            <a:ext cx="2952115" cy="5638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10" dirty="0">
                <a:solidFill>
                  <a:srgbClr val="6D6E71"/>
                </a:solidFill>
                <a:latin typeface="Arial"/>
                <a:cs typeface="Arial"/>
              </a:rPr>
              <a:t>Расскажите </a:t>
            </a:r>
            <a:r>
              <a:rPr sz="1200" spc="-5" dirty="0">
                <a:solidFill>
                  <a:srgbClr val="6D6E71"/>
                </a:solidFill>
                <a:latin typeface="Arial"/>
                <a:cs typeface="Arial"/>
              </a:rPr>
              <a:t>об </a:t>
            </a:r>
            <a:r>
              <a:rPr sz="1200" spc="-15" dirty="0">
                <a:solidFill>
                  <a:srgbClr val="6D6E71"/>
                </a:solidFill>
                <a:latin typeface="Arial"/>
                <a:cs typeface="Arial"/>
              </a:rPr>
              <a:t>этом </a:t>
            </a:r>
            <a:r>
              <a:rPr sz="1200" spc="-10" dirty="0">
                <a:solidFill>
                  <a:srgbClr val="6D6E71"/>
                </a:solidFill>
                <a:latin typeface="Arial"/>
                <a:cs typeface="Arial"/>
              </a:rPr>
              <a:t>более подробно </a:t>
            </a:r>
            <a:r>
              <a:rPr sz="1200" spc="-5" dirty="0">
                <a:solidFill>
                  <a:srgbClr val="6D6E71"/>
                </a:solidFill>
                <a:latin typeface="Arial"/>
                <a:cs typeface="Arial"/>
              </a:rPr>
              <a:t>на  </a:t>
            </a:r>
            <a:r>
              <a:rPr sz="1200" dirty="0">
                <a:solidFill>
                  <a:srgbClr val="6D6E71"/>
                </a:solidFill>
                <a:latin typeface="Arial"/>
                <a:cs typeface="Arial"/>
              </a:rPr>
              <a:t>примере </a:t>
            </a:r>
            <a:r>
              <a:rPr sz="1200" spc="-10" dirty="0">
                <a:solidFill>
                  <a:srgbClr val="6D6E71"/>
                </a:solidFill>
                <a:latin typeface="Arial"/>
                <a:cs typeface="Arial"/>
              </a:rPr>
              <a:t>продуктов категории Wellness.  Подробная </a:t>
            </a:r>
            <a:r>
              <a:rPr sz="1200" dirty="0">
                <a:solidFill>
                  <a:srgbClr val="6D6E71"/>
                </a:solidFill>
                <a:latin typeface="Arial"/>
                <a:cs typeface="Arial"/>
              </a:rPr>
              <a:t>информация в </a:t>
            </a:r>
            <a:r>
              <a:rPr sz="1200" spc="-5" dirty="0">
                <a:solidFill>
                  <a:srgbClr val="6D6E71"/>
                </a:solidFill>
                <a:latin typeface="Arial"/>
                <a:cs typeface="Arial"/>
              </a:rPr>
              <a:t>Приложении</a:t>
            </a:r>
            <a:r>
              <a:rPr sz="1200" spc="-2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D6E71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6E7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C2F940F9DA8A469BD8AFB7AA3CDB2A" ma:contentTypeVersion="6" ma:contentTypeDescription="Create a new document." ma:contentTypeScope="" ma:versionID="35e037a37b445e99272fde67c160bca4">
  <xsd:schema xmlns:xsd="http://www.w3.org/2001/XMLSchema" xmlns:xs="http://www.w3.org/2001/XMLSchema" xmlns:p="http://schemas.microsoft.com/office/2006/metadata/properties" xmlns:ns2="edce561d-6659-4447-9162-81baf1afecad" xmlns:ns3="9eadd5aa-9355-447f-bfdd-555d707e4697" targetNamespace="http://schemas.microsoft.com/office/2006/metadata/properties" ma:root="true" ma:fieldsID="45fffc106ce7394c4dbe9dacefc491b4" ns2:_="" ns3:_="">
    <xsd:import namespace="edce561d-6659-4447-9162-81baf1afecad"/>
    <xsd:import namespace="9eadd5aa-9355-447f-bfdd-555d707e46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e561d-6659-4447-9162-81baf1afec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dd5aa-9355-447f-bfdd-555d707e46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4C1726-A8C0-4F96-9321-AEBFDF1943E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84427B-6CD9-4649-B02A-A859260C05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62D7A5-B8DF-4792-B8BB-35549027B1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ce561d-6659-4447-9162-81baf1afecad"/>
    <ds:schemaRef ds:uri="9eadd5aa-9355-447f-bfdd-555d707e46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428</Words>
  <Application>Microsoft Office PowerPoint</Application>
  <PresentationFormat>Произвольный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АНТИКАСТИНГ- ДЕТОКС</vt:lpstr>
      <vt:lpstr>Презентация PowerPoint</vt:lpstr>
      <vt:lpstr>Презентация PowerPoint</vt:lpstr>
      <vt:lpstr>Презентация PowerPoint</vt:lpstr>
      <vt:lpstr>ХОРОШИЙ СОН:</vt:lpstr>
      <vt:lpstr>УПОТРЕБЛЕНИЕ  ВОДЫ:</vt:lpstr>
      <vt:lpstr>СБАЛАНСИРОВАННОЕ  ПИТАНИЕ:</vt:lpstr>
      <vt:lpstr>СБАЛАНСИРОВАННОЕ  ПИТАНИЕ:  ПРАВИЛЬНЫЙ  ПЕРЕКУС</vt:lpstr>
      <vt:lpstr>СБАЛАНСИРОВАННОЕ  ПИТАНИЕ:</vt:lpstr>
      <vt:lpstr>АКТИВНОСТИ НА СТЕНДЕ: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АНТИКАСТИНГ- ДЕТОКС</dc:title>
  <cp:lastModifiedBy>Daniyarova, Nazira</cp:lastModifiedBy>
  <cp:revision>2</cp:revision>
  <dcterms:created xsi:type="dcterms:W3CDTF">2017-10-27T09:30:32Z</dcterms:created>
  <dcterms:modified xsi:type="dcterms:W3CDTF">2017-11-10T05:27:27Z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2017-10-26T00:00:00Z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2017-10-27T00:00:00Z</vt:filetime>
  </property>
  <property fmtid="{D5CDD505-2E9C-101B-9397-08002B2CF9AE}" pid="5" name="ContentTypeId">
    <vt:lpwstr>0x0101001BC2F940F9DA8A469BD8AFB7AA3CDB2A</vt:lpwstr>
  </property>
</Properties>
</file>