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5240000" cy="10160000"/>
  <p:notesSz cx="6858000" cy="9144000"/>
  <p:defaultTextStyle>
    <a:lvl1pPr defTabSz="584200">
      <a:defRPr sz="2000">
        <a:solidFill>
          <a:srgbClr val="000000">
            <a:alpha val="50000"/>
          </a:srgbClr>
        </a:solidFill>
        <a:latin typeface="+mn-lt"/>
        <a:ea typeface="+mn-ea"/>
        <a:cs typeface="+mn-cs"/>
        <a:sym typeface="Arial"/>
      </a:defRPr>
    </a:lvl1pPr>
    <a:lvl2pPr indent="228600" defTabSz="584200">
      <a:defRPr sz="2000">
        <a:solidFill>
          <a:srgbClr val="000000">
            <a:alpha val="50000"/>
          </a:srgbClr>
        </a:solidFill>
        <a:latin typeface="+mn-lt"/>
        <a:ea typeface="+mn-ea"/>
        <a:cs typeface="+mn-cs"/>
        <a:sym typeface="Arial"/>
      </a:defRPr>
    </a:lvl2pPr>
    <a:lvl3pPr indent="457200" defTabSz="584200">
      <a:defRPr sz="2000">
        <a:solidFill>
          <a:srgbClr val="000000">
            <a:alpha val="50000"/>
          </a:srgbClr>
        </a:solidFill>
        <a:latin typeface="+mn-lt"/>
        <a:ea typeface="+mn-ea"/>
        <a:cs typeface="+mn-cs"/>
        <a:sym typeface="Arial"/>
      </a:defRPr>
    </a:lvl3pPr>
    <a:lvl4pPr indent="685800" defTabSz="584200">
      <a:defRPr sz="2000">
        <a:solidFill>
          <a:srgbClr val="000000">
            <a:alpha val="50000"/>
          </a:srgbClr>
        </a:solidFill>
        <a:latin typeface="+mn-lt"/>
        <a:ea typeface="+mn-ea"/>
        <a:cs typeface="+mn-cs"/>
        <a:sym typeface="Arial"/>
      </a:defRPr>
    </a:lvl4pPr>
    <a:lvl5pPr indent="914400" defTabSz="584200">
      <a:defRPr sz="2000">
        <a:solidFill>
          <a:srgbClr val="000000">
            <a:alpha val="50000"/>
          </a:srgbClr>
        </a:solidFill>
        <a:latin typeface="+mn-lt"/>
        <a:ea typeface="+mn-ea"/>
        <a:cs typeface="+mn-cs"/>
        <a:sym typeface="Arial"/>
      </a:defRPr>
    </a:lvl5pPr>
    <a:lvl6pPr indent="1143000" defTabSz="584200">
      <a:defRPr sz="2000">
        <a:solidFill>
          <a:srgbClr val="000000">
            <a:alpha val="50000"/>
          </a:srgbClr>
        </a:solidFill>
        <a:latin typeface="+mn-lt"/>
        <a:ea typeface="+mn-ea"/>
        <a:cs typeface="+mn-cs"/>
        <a:sym typeface="Arial"/>
      </a:defRPr>
    </a:lvl6pPr>
    <a:lvl7pPr indent="1371600" defTabSz="584200">
      <a:defRPr sz="2000">
        <a:solidFill>
          <a:srgbClr val="000000">
            <a:alpha val="50000"/>
          </a:srgbClr>
        </a:solidFill>
        <a:latin typeface="+mn-lt"/>
        <a:ea typeface="+mn-ea"/>
        <a:cs typeface="+mn-cs"/>
        <a:sym typeface="Arial"/>
      </a:defRPr>
    </a:lvl7pPr>
    <a:lvl8pPr indent="1600200" defTabSz="584200">
      <a:defRPr sz="2000">
        <a:solidFill>
          <a:srgbClr val="000000">
            <a:alpha val="50000"/>
          </a:srgbClr>
        </a:solidFill>
        <a:latin typeface="+mn-lt"/>
        <a:ea typeface="+mn-ea"/>
        <a:cs typeface="+mn-cs"/>
        <a:sym typeface="Arial"/>
      </a:defRPr>
    </a:lvl8pPr>
    <a:lvl9pPr indent="1828800" defTabSz="584200">
      <a:defRPr sz="2000">
        <a:solidFill>
          <a:srgbClr val="000000">
            <a:alpha val="50000"/>
          </a:srgbClr>
        </a:solid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85" autoAdjust="0"/>
  </p:normalViewPr>
  <p:slideViewPr>
    <p:cSldViewPr snapToGrid="0" snapToObjects="1">
      <p:cViewPr varScale="1">
        <p:scale>
          <a:sx n="35" d="100"/>
          <a:sy n="35" d="100"/>
        </p:scale>
        <p:origin x="-1686" y="-84"/>
      </p:cViewPr>
      <p:guideLst>
        <p:guide orient="horz" pos="3200"/>
        <p:guide pos="48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layout/>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gradFill flip="none" rotWithShape="1">
              <a:gsLst>
                <a:gs pos="0">
                  <a:srgbClr val="51A7F9"/>
                </a:gs>
                <a:gs pos="100000">
                  <a:srgbClr val="0365C0"/>
                </a:gs>
              </a:gsLst>
              <a:lin ang="5400000" scaled="0"/>
            </a:gradFill>
            <a:ln w="12700" cap="flat">
              <a:noFill/>
              <a:miter lim="400000"/>
            </a:ln>
            <a:effectLst/>
          </c:spPr>
          <c:dPt>
            <c:idx val="0"/>
            <c:bubble3D val="0"/>
          </c:dPt>
          <c:dPt>
            <c:idx val="1"/>
            <c:bubble3D val="0"/>
            <c:spPr>
              <a:gradFill flip="none" rotWithShape="1">
                <a:gsLst>
                  <a:gs pos="0">
                    <a:srgbClr val="70BF41"/>
                  </a:gs>
                  <a:gs pos="100000">
                    <a:srgbClr val="00882B"/>
                  </a:gs>
                </a:gsLst>
                <a:lin ang="5400000" scaled="0"/>
              </a:gradFill>
              <a:ln w="12700" cap="flat">
                <a:noFill/>
                <a:miter lim="400000"/>
              </a:ln>
              <a:effectLst/>
            </c:spPr>
          </c:dPt>
          <c:dLbls>
            <c:numFmt formatCode="#,##0%" sourceLinked="0"/>
            <c:txPr>
              <a:bodyPr/>
              <a:lstStyle/>
              <a:p>
                <a:pPr lvl="0">
                  <a:defRPr sz="1895" b="0" i="0" u="none" strike="noStrike">
                    <a:solidFill>
                      <a:srgbClr val="FFFFFF"/>
                    </a:solidFill>
                    <a:effectLst>
                      <a:outerShdw dist="38100" dir="2700000" rotWithShape="0">
                        <a:srgbClr val="000000"/>
                      </a:outerShdw>
                    </a:effectLst>
                    <a:latin typeface="Arial"/>
                  </a:defRPr>
                </a:pPr>
                <a:endParaRPr lang="en-US"/>
              </a:p>
            </c:txPr>
            <c:dLblPos val="ctr"/>
            <c:showLegendKey val="0"/>
            <c:showVal val="0"/>
            <c:showCatName val="1"/>
            <c:showSerName val="0"/>
            <c:showPercent val="0"/>
            <c:showBubbleSize val="0"/>
            <c:showLeaderLines val="0"/>
          </c:dLbls>
          <c:cat>
            <c:strRef>
              <c:f>Sheet1!$B$1:$C$1</c:f>
              <c:strCache>
                <c:ptCount val="2"/>
                <c:pt idx="0">
                  <c:v>Нет</c:v>
                </c:pt>
                <c:pt idx="1">
                  <c:v>Да</c:v>
                </c:pt>
              </c:strCache>
            </c:strRef>
          </c:cat>
          <c:val>
            <c:numRef>
              <c:f>Sheet1!$B$2:$C$2</c:f>
              <c:numCache>
                <c:formatCode>General</c:formatCode>
                <c:ptCount val="2"/>
                <c:pt idx="0">
                  <c:v>10</c:v>
                </c:pt>
                <c:pt idx="1">
                  <c:v>1</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layout/>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gradFill flip="none" rotWithShape="1">
              <a:gsLst>
                <a:gs pos="0">
                  <a:srgbClr val="51A7F9"/>
                </a:gs>
                <a:gs pos="100000">
                  <a:srgbClr val="0365C0"/>
                </a:gs>
              </a:gsLst>
              <a:lin ang="5400000" scaled="0"/>
            </a:gradFill>
            <a:ln w="12700" cap="flat">
              <a:noFill/>
              <a:miter lim="400000"/>
            </a:ln>
            <a:effectLst/>
          </c:spPr>
          <c:dPt>
            <c:idx val="0"/>
            <c:bubble3D val="0"/>
          </c:dPt>
          <c:dPt>
            <c:idx val="1"/>
            <c:bubble3D val="0"/>
            <c:spPr>
              <a:gradFill flip="none" rotWithShape="1">
                <a:gsLst>
                  <a:gs pos="0">
                    <a:srgbClr val="70BF41"/>
                  </a:gs>
                  <a:gs pos="100000">
                    <a:srgbClr val="00882B"/>
                  </a:gs>
                </a:gsLst>
                <a:lin ang="5400000" scaled="0"/>
              </a:gradFill>
              <a:ln w="12700" cap="flat">
                <a:noFill/>
                <a:miter lim="400000"/>
              </a:ln>
              <a:effectLst/>
            </c:spPr>
          </c:dPt>
          <c:dLbls>
            <c:numFmt formatCode="#,##0%" sourceLinked="0"/>
            <c:txPr>
              <a:bodyPr/>
              <a:lstStyle/>
              <a:p>
                <a:pPr lvl="0">
                  <a:defRPr sz="1895" b="0" i="0" u="none" strike="noStrike">
                    <a:solidFill>
                      <a:srgbClr val="FFFFFF"/>
                    </a:solidFill>
                    <a:effectLst>
                      <a:outerShdw dist="38100" dir="2700000" rotWithShape="0">
                        <a:srgbClr val="000000"/>
                      </a:outerShdw>
                    </a:effectLst>
                    <a:latin typeface="Arial"/>
                  </a:defRPr>
                </a:pPr>
                <a:endParaRPr lang="en-US"/>
              </a:p>
            </c:txPr>
            <c:dLblPos val="ctr"/>
            <c:showLegendKey val="0"/>
            <c:showVal val="0"/>
            <c:showCatName val="1"/>
            <c:showSerName val="0"/>
            <c:showPercent val="0"/>
            <c:showBubbleSize val="0"/>
            <c:showLeaderLines val="0"/>
          </c:dLbls>
          <c:cat>
            <c:strRef>
              <c:f>Sheet1!$B$1:$C$1</c:f>
              <c:strCache>
                <c:ptCount val="2"/>
                <c:pt idx="0">
                  <c:v>Нет</c:v>
                </c:pt>
                <c:pt idx="1">
                  <c:v>Да</c:v>
                </c:pt>
              </c:strCache>
            </c:strRef>
          </c:cat>
          <c:val>
            <c:numRef>
              <c:f>Sheet1!$B$2:$C$2</c:f>
              <c:numCache>
                <c:formatCode>General</c:formatCode>
                <c:ptCount val="2"/>
                <c:pt idx="0">
                  <c:v>10</c:v>
                </c:pt>
                <c:pt idx="1">
                  <c:v>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layout/>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gradFill flip="none" rotWithShape="1">
              <a:gsLst>
                <a:gs pos="0">
                  <a:srgbClr val="51A7F9"/>
                </a:gs>
                <a:gs pos="100000">
                  <a:srgbClr val="0365C0"/>
                </a:gs>
              </a:gsLst>
              <a:lin ang="5400000" scaled="0"/>
            </a:gradFill>
            <a:ln w="12700" cap="flat">
              <a:noFill/>
              <a:miter lim="400000"/>
            </a:ln>
            <a:effectLst/>
          </c:spPr>
          <c:dPt>
            <c:idx val="0"/>
            <c:bubble3D val="0"/>
          </c:dPt>
          <c:dPt>
            <c:idx val="1"/>
            <c:bubble3D val="0"/>
            <c:spPr>
              <a:gradFill flip="none" rotWithShape="1">
                <a:gsLst>
                  <a:gs pos="0">
                    <a:srgbClr val="70BF41"/>
                  </a:gs>
                  <a:gs pos="100000">
                    <a:srgbClr val="00882B"/>
                  </a:gs>
                </a:gsLst>
                <a:lin ang="5400000" scaled="0"/>
              </a:gradFill>
              <a:ln w="12700" cap="flat">
                <a:noFill/>
                <a:miter lim="400000"/>
              </a:ln>
              <a:effectLst/>
            </c:spPr>
          </c:dPt>
          <c:dLbls>
            <c:numFmt formatCode="#,##0%" sourceLinked="0"/>
            <c:txPr>
              <a:bodyPr/>
              <a:lstStyle/>
              <a:p>
                <a:pPr lvl="0">
                  <a:defRPr sz="1895" b="0" i="0" u="none" strike="noStrike">
                    <a:solidFill>
                      <a:srgbClr val="FFFFFF"/>
                    </a:solidFill>
                    <a:effectLst>
                      <a:outerShdw dist="38100" dir="2700000" rotWithShape="0">
                        <a:srgbClr val="000000"/>
                      </a:outerShdw>
                    </a:effectLst>
                    <a:latin typeface="Arial"/>
                  </a:defRPr>
                </a:pPr>
                <a:endParaRPr lang="en-US"/>
              </a:p>
            </c:txPr>
            <c:dLblPos val="ctr"/>
            <c:showLegendKey val="0"/>
            <c:showVal val="0"/>
            <c:showCatName val="1"/>
            <c:showSerName val="0"/>
            <c:showPercent val="0"/>
            <c:showBubbleSize val="0"/>
            <c:showLeaderLines val="0"/>
          </c:dLbls>
          <c:cat>
            <c:strRef>
              <c:f>Sheet1!$B$1:$C$1</c:f>
              <c:strCache>
                <c:ptCount val="2"/>
                <c:pt idx="0">
                  <c:v>Нет</c:v>
                </c:pt>
                <c:pt idx="1">
                  <c:v>Да</c:v>
                </c:pt>
              </c:strCache>
            </c:strRef>
          </c:cat>
          <c:val>
            <c:numRef>
              <c:f>Sheet1!$B$2:$C$2</c:f>
              <c:numCache>
                <c:formatCode>General</c:formatCode>
                <c:ptCount val="2"/>
                <c:pt idx="0">
                  <c:v>10</c:v>
                </c:pt>
                <c:pt idx="1">
                  <c:v>15</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hape 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 name="Shape 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87553203"/>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265536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ru-RU" sz="1050" dirty="0" smtClean="0"/>
              <a:t>Сейчас мы предлагаем Вам</a:t>
            </a:r>
            <a:r>
              <a:rPr lang="ru-RU" sz="1050" baseline="0" dirty="0" smtClean="0"/>
              <a:t> попробовать новую теорию на практике. Ведь мы учимся и приобретаем опыт именно пробуя! Помните, как вы учились кататься на велосипеде? Вы читали методички? </a:t>
            </a:r>
            <a:r>
              <a:rPr lang="ru-RU" sz="1050" baseline="0" dirty="0" smtClean="0">
                <a:sym typeface="Wingdings" pitchFamily="2" charset="2"/>
              </a:rPr>
              <a:t></a:t>
            </a:r>
            <a:r>
              <a:rPr lang="ru-RU" sz="1050" baseline="0" dirty="0" smtClean="0"/>
              <a:t> Я тоже нет. Сразу сел и поехал. Правда, тут же упал и разбил колено. Однако совсем скоро, методом проб и ошибок, я научился кататься!</a:t>
            </a:r>
          </a:p>
          <a:p>
            <a:endParaRPr lang="ru-RU" sz="1050" baseline="0" dirty="0" smtClean="0"/>
          </a:p>
          <a:p>
            <a:r>
              <a:rPr lang="ru-RU" sz="1050" baseline="0" dirty="0" smtClean="0"/>
              <a:t>Итак, давайте попробуем поехать на нашем велосипеде уже сегодня, не боясь упасть и разбить колено.</a:t>
            </a:r>
          </a:p>
          <a:p>
            <a:endParaRPr lang="ru-RU" sz="1050" baseline="0" dirty="0" smtClean="0">
              <a:sym typeface="Wingdings" pitchFamily="2" charset="2"/>
            </a:endParaRPr>
          </a:p>
          <a:p>
            <a:r>
              <a:rPr lang="ru-RU" sz="1050" i="1" baseline="0" dirty="0" smtClean="0">
                <a:solidFill>
                  <a:srgbClr val="0070C0"/>
                </a:solidFill>
              </a:rPr>
              <a:t>Далее сценарий в зависимости от количества человек на тренинге. Если аудитория большая (от 20 человек), рекомендуем участникам поделиться на пары: один возражает, другой отвечает, потом меняются. Возражения участники придумывают сами, это позволит проработать те возражения, которые больше всего их пугают. Если с придумыванием возражений возникают сложности, пусть участники возьмут примеры из вложения. Тренер также может пригласить самого активного, чтобы показать «мастер-класс», ответив на возражение участника. Затем  2-3 пары по желанию выходят к тренеру и проигрывают свой диалог перед всеми. Остальные участники комментируют и подсказывают позже.</a:t>
            </a:r>
          </a:p>
          <a:p>
            <a:endParaRPr lang="ru-RU" sz="1050" i="1" baseline="0" dirty="0" smtClean="0">
              <a:solidFill>
                <a:srgbClr val="0070C0"/>
              </a:solidFill>
            </a:endParaRPr>
          </a:p>
          <a:p>
            <a:r>
              <a:rPr lang="ru-RU" sz="1050" i="1" baseline="0" dirty="0" smtClean="0">
                <a:solidFill>
                  <a:srgbClr val="0070C0"/>
                </a:solidFill>
              </a:rPr>
              <a:t>Если в зале от 10 до 20 участников, делим их на две команды. Одна команда возражает, другая отвечает, потом меняются. Возражения также должны придумывать команды. Если возникнут сложности, предложите самые популярные из приложения. </a:t>
            </a:r>
          </a:p>
          <a:p>
            <a:endParaRPr lang="ru-RU" sz="1050" i="1" baseline="0" dirty="0" smtClean="0">
              <a:solidFill>
                <a:srgbClr val="0070C0"/>
              </a:solidFill>
            </a:endParaRPr>
          </a:p>
          <a:p>
            <a:r>
              <a:rPr lang="ru-RU" sz="1050" i="1" baseline="0" dirty="0" smtClean="0">
                <a:solidFill>
                  <a:srgbClr val="0070C0"/>
                </a:solidFill>
              </a:rPr>
              <a:t>Если в зале менее 10 человек, то ведущий может управлять процессом сам. Для этого необходимо задать аудитории вопрос, с каким возражением участники сталкиваются чаще всего или, наоборот, самое неожиданное возражение. (Если с выбором возражения возникли сложности, выберете из приложения). После чего каждый из зала старается на него ответить. Пусть ответы будут разные, тогда будет несколько различных вариантов.</a:t>
            </a:r>
          </a:p>
          <a:p>
            <a:endParaRPr lang="en-US" sz="1050" dirty="0"/>
          </a:p>
        </p:txBody>
      </p:sp>
    </p:spTree>
    <p:extLst>
      <p:ext uri="{BB962C8B-B14F-4D97-AF65-F5344CB8AC3E}">
        <p14:creationId xmlns:p14="http://schemas.microsoft.com/office/powerpoint/2010/main" val="204094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812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243124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ru-RU" sz="1000" dirty="0" smtClean="0"/>
              <a:t>Итак, теперь у Вас есть все для работы с возражениями: правила, методики и примеры возражений с готовыми ответами в приложении к этому тренингу.</a:t>
            </a:r>
            <a:endParaRPr lang="en-US" sz="1000" dirty="0" smtClean="0"/>
          </a:p>
          <a:p>
            <a:endParaRPr lang="en-US" sz="1000" dirty="0"/>
          </a:p>
        </p:txBody>
      </p:sp>
    </p:spTree>
    <p:extLst>
      <p:ext uri="{BB962C8B-B14F-4D97-AF65-F5344CB8AC3E}">
        <p14:creationId xmlns:p14="http://schemas.microsoft.com/office/powerpoint/2010/main" val="43178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Проверьте себя – </a:t>
            </a:r>
            <a:r>
              <a:rPr lang="ru-RU" baseline="0" dirty="0" smtClean="0"/>
              <a:t>насколько тема раскрыта и насколько Вы готовы приступить к работе с возражениями при приглашениях в </a:t>
            </a:r>
            <a:r>
              <a:rPr lang="ru-RU" baseline="0" dirty="0" err="1" smtClean="0"/>
              <a:t>Орифлэйм</a:t>
            </a:r>
            <a:r>
              <a:rPr lang="ru-RU"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1" baseline="0" dirty="0" smtClean="0"/>
              <a:t>Примерные варианты ответов:</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Метод 1</a:t>
            </a:r>
            <a:r>
              <a:rPr lang="ru-RU" dirty="0" smtClean="0"/>
              <a:t>. СОГЛАСИТЕСЬ. Я вас прекрасно понимаю, я тоже раньше думал, что никакие предложения бизнеса</a:t>
            </a:r>
            <a:r>
              <a:rPr lang="ru-RU" baseline="0" dirty="0" smtClean="0"/>
              <a:t> меня не интересуют и интересовать не могут, ведь у меня была отличная работа. Однако встреча с одним человеком из </a:t>
            </a:r>
            <a:r>
              <a:rPr lang="ru-RU" baseline="0" dirty="0" err="1" smtClean="0"/>
              <a:t>Орифлэйм</a:t>
            </a:r>
            <a:r>
              <a:rPr lang="ru-RU" baseline="0" dirty="0" smtClean="0"/>
              <a:t> дала мне возможность понять, что очень важно подумать о своем будущем…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Метод 2</a:t>
            </a:r>
            <a:r>
              <a:rPr lang="ru-RU" dirty="0" smtClean="0"/>
              <a:t>. ПОХВАЛИТЕ. Вы знаете, на Вашем месте я, возможно тоже вряд ли сразу заинтересовался</a:t>
            </a:r>
            <a:r>
              <a:rPr lang="ru-RU" baseline="0" dirty="0" smtClean="0"/>
              <a:t> предложением. Это здорово, что Вы обдумываете решение по серьёзным вопросам. Вам наверняка необходимо больше информации, хочу отметить, что подобный бизнес по своим возможностям дохода во многом превосходит другие. Уверен, что у Вас найдется пару часов времени, чтобы узнать об этом более подробно и в более комфортной обстановке. Я оставлю вам свой телефон. Буду рад побеседовать и ответить на все вопросы.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Метод 3</a:t>
            </a:r>
            <a:r>
              <a:rPr lang="ru-RU" dirty="0" smtClean="0"/>
              <a:t>. ОЗВУЧЬТЕ ВОПРОС. Вы хотите узнать,</a:t>
            </a:r>
            <a:r>
              <a:rPr lang="ru-RU" baseline="0" dirty="0" smtClean="0"/>
              <a:t> почему встречается так много неудачного опыта в МЛМ? Многое зависит от того, насколько Вы будете прислушиваться к людям, которые стали успешны в этом бизнесе. Кстати, с одним из них я могу вас познакомить. Сегодня вечером она проводит встречу, где рассказывает практически обо всех секретах успешного бизнеса в </a:t>
            </a:r>
            <a:r>
              <a:rPr lang="ru-RU" baseline="0" dirty="0" err="1" smtClean="0"/>
              <a:t>Орифлэйм</a:t>
            </a:r>
            <a:r>
              <a:rPr lang="ru-RU" baseline="0" dirty="0" smtClean="0"/>
              <a:t>. Количество участников таких встреч всегда ограничено, поскольку тема действительно интересная, эти знания в принципе пригодятся. Придете послушать? Встреча, конечно, ни к чему не обязывает, но возможно она серьезно изменит вашу жизнь.</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endParaRPr lang="en-US" dirty="0"/>
          </a:p>
        </p:txBody>
      </p:sp>
    </p:spTree>
    <p:extLst>
      <p:ext uri="{BB962C8B-B14F-4D97-AF65-F5344CB8AC3E}">
        <p14:creationId xmlns:p14="http://schemas.microsoft.com/office/powerpoint/2010/main" val="425625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C00000"/>
                </a:solidFill>
              </a:rPr>
              <a:t>Вы узнали:</a:t>
            </a:r>
            <a:endParaRPr lang="en-US" sz="2400" b="1" dirty="0" smtClean="0">
              <a:solidFill>
                <a:srgbClr val="C00000"/>
              </a:solidFill>
            </a:endParaRPr>
          </a:p>
          <a:p>
            <a:pPr marL="342900" indent="-342900">
              <a:buFontTx/>
              <a:buAutoNum type="arabicPeriod"/>
            </a:pPr>
            <a:r>
              <a:rPr lang="ru-RU" dirty="0" smtClean="0">
                <a:solidFill>
                  <a:prstClr val="black"/>
                </a:solidFill>
              </a:rPr>
              <a:t>Что такое возражения.</a:t>
            </a:r>
          </a:p>
          <a:p>
            <a:pPr marL="342900" indent="-342900">
              <a:buFontTx/>
              <a:buAutoNum type="arabicPeriod"/>
            </a:pPr>
            <a:r>
              <a:rPr lang="ru-RU" dirty="0" smtClean="0">
                <a:solidFill>
                  <a:prstClr val="black"/>
                </a:solidFill>
              </a:rPr>
              <a:t>Истинную причину возражений.</a:t>
            </a:r>
          </a:p>
          <a:p>
            <a:pPr marL="342900" indent="-342900">
              <a:buFontTx/>
              <a:buAutoNum type="arabicPeriod"/>
            </a:pPr>
            <a:r>
              <a:rPr lang="ru-RU" dirty="0" smtClean="0">
                <a:solidFill>
                  <a:prstClr val="black"/>
                </a:solidFill>
              </a:rPr>
              <a:t>Методы работы с возражениями.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C00000"/>
                </a:solidFill>
              </a:rPr>
              <a:t>Вы научились:</a:t>
            </a:r>
            <a:endParaRPr lang="en-US" sz="2400" b="1" dirty="0" smtClean="0">
              <a:solidFill>
                <a:srgbClr val="C00000"/>
              </a:solidFill>
            </a:endParaRPr>
          </a:p>
          <a:p>
            <a:pPr marL="342900" indent="-342900">
              <a:buFontTx/>
              <a:buAutoNum type="arabicPeriod"/>
            </a:pPr>
            <a:r>
              <a:rPr lang="ru-RU" dirty="0" smtClean="0">
                <a:solidFill>
                  <a:prstClr val="black"/>
                </a:solidFill>
              </a:rPr>
              <a:t>Главным правилам при работе с возражениями.</a:t>
            </a:r>
          </a:p>
          <a:p>
            <a:pPr marL="342900" indent="-342900">
              <a:buFontTx/>
              <a:buAutoNum type="arabicPeriod"/>
            </a:pPr>
            <a:r>
              <a:rPr lang="ru-RU" dirty="0" smtClean="0">
                <a:solidFill>
                  <a:prstClr val="black"/>
                </a:solidFill>
              </a:rPr>
              <a:t>Трем основным методам работы.</a:t>
            </a:r>
          </a:p>
          <a:p>
            <a:pPr marL="342900" indent="-342900">
              <a:buFontTx/>
              <a:buAutoNum type="arabicPeriod"/>
            </a:pPr>
            <a:r>
              <a:rPr lang="ru-RU" dirty="0" smtClean="0">
                <a:solidFill>
                  <a:prstClr val="black"/>
                </a:solidFill>
              </a:rPr>
              <a:t>Отвечать на возражения.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C00000"/>
                </a:solidFill>
              </a:rPr>
              <a:t>Поздравляем!</a:t>
            </a:r>
            <a:endParaRPr lang="en-US" sz="2400" b="1" dirty="0" smtClean="0">
              <a:solidFill>
                <a:srgbClr val="C00000"/>
              </a:solidFill>
            </a:endParaRPr>
          </a:p>
        </p:txBody>
      </p:sp>
    </p:spTree>
    <p:extLst>
      <p:ext uri="{BB962C8B-B14F-4D97-AF65-F5344CB8AC3E}">
        <p14:creationId xmlns:p14="http://schemas.microsoft.com/office/powerpoint/2010/main" val="177297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ru-RU" sz="1050" dirty="0" smtClean="0"/>
              <a:t>На данном тренинге вы</a:t>
            </a:r>
            <a:r>
              <a:rPr lang="ru-RU" sz="1050" baseline="0" dirty="0" smtClean="0"/>
              <a:t> узнаете о природе возражений и как правильно к ним относиться. Вы поймете причины, по которым возникают возражения и научитесь соблюдать три главных правила в работе с возражениями. Вы освоите три основные техники работы с возражениями, и мы обязательно потренируемся использовать их на практике. </a:t>
            </a:r>
          </a:p>
          <a:p>
            <a:endParaRPr lang="en-US" sz="1050" dirty="0"/>
          </a:p>
        </p:txBody>
      </p:sp>
    </p:spTree>
    <p:extLst>
      <p:ext uri="{BB962C8B-B14F-4D97-AF65-F5344CB8AC3E}">
        <p14:creationId xmlns:p14="http://schemas.microsoft.com/office/powerpoint/2010/main" val="193190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i="1" dirty="0" smtClean="0"/>
              <a:t>А возражаем ли в жизни мы сами?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050" i="1" dirty="0" smtClean="0"/>
          </a:p>
          <a:p>
            <a:r>
              <a:rPr lang="ru-RU" sz="1050" i="0" dirty="0" smtClean="0"/>
              <a:t>Вспомните ситуацию</a:t>
            </a:r>
            <a:r>
              <a:rPr lang="ru-RU" sz="1050" i="0" baseline="0" dirty="0" smtClean="0"/>
              <a:t>, когда Вы кому-то возразили. Вспомните чувства, эмоции и мысли, сопутствующие этому моменту и ответьте на вопрос:</a:t>
            </a:r>
          </a:p>
          <a:p>
            <a:r>
              <a:rPr lang="ru-RU" sz="1050" i="1" dirty="0" smtClean="0"/>
              <a:t>Когда и почему я возразил?</a:t>
            </a:r>
          </a:p>
          <a:p>
            <a:endParaRPr lang="ru-RU" sz="1050" i="1" dirty="0" smtClean="0"/>
          </a:p>
          <a:p>
            <a:r>
              <a:rPr lang="ru-RU" sz="1050" i="0" dirty="0" smtClean="0"/>
              <a:t>Возражение появляется, когда мы </a:t>
            </a:r>
            <a:r>
              <a:rPr lang="ru-RU" sz="1050" i="0" baseline="0" dirty="0" smtClean="0"/>
              <a:t>по какой-то причине </a:t>
            </a:r>
            <a:r>
              <a:rPr lang="ru-RU" sz="1050" i="0" dirty="0" smtClean="0"/>
              <a:t>не можем</a:t>
            </a:r>
            <a:r>
              <a:rPr lang="ru-RU" sz="1050" i="0" baseline="0" dirty="0" smtClean="0"/>
              <a:t> принять решение. Если решение принято, то и возражений не будет. Мы постоянно принимаем решения: большие и маленькие, значительные и не очень. И зачастую при обдумывании этого решения у нас обязательно будут возражения. Соответственно, если человек вам возражает, Вам необходимо:</a:t>
            </a:r>
          </a:p>
          <a:p>
            <a:endParaRPr lang="ru-RU" sz="1050" i="0" baseline="0" dirty="0" smtClean="0"/>
          </a:p>
          <a:p>
            <a:pPr marL="228600" indent="-228600">
              <a:buAutoNum type="arabicPeriod"/>
            </a:pPr>
            <a:r>
              <a:rPr lang="ru-RU" sz="1050" i="0" baseline="0" dirty="0" smtClean="0"/>
              <a:t>Помнить причину возражений.</a:t>
            </a:r>
          </a:p>
          <a:p>
            <a:pPr marL="228600" indent="-228600">
              <a:buAutoNum type="arabicPeriod"/>
            </a:pPr>
            <a:r>
              <a:rPr lang="ru-RU" sz="1050" i="0" baseline="0" dirty="0" smtClean="0"/>
              <a:t>Если натолкнулись на возражение, придерживайтесь предложенных правил.</a:t>
            </a:r>
          </a:p>
          <a:p>
            <a:pPr marL="228600" indent="-228600">
              <a:buAutoNum type="arabicPeriod"/>
            </a:pPr>
            <a:r>
              <a:rPr lang="ru-RU" sz="1050" i="0" baseline="0" dirty="0" smtClean="0"/>
              <a:t>Используйте методики по работе с возражениями.</a:t>
            </a:r>
          </a:p>
          <a:p>
            <a:pPr marL="0" indent="0">
              <a:buNone/>
            </a:pPr>
            <a:r>
              <a:rPr lang="ru-RU" sz="1050" i="0" baseline="0" dirty="0" smtClean="0"/>
              <a:t> </a:t>
            </a:r>
            <a:endParaRPr lang="ru-RU" sz="1050" i="0" dirty="0" smtClean="0"/>
          </a:p>
          <a:p>
            <a:endParaRPr lang="en-US" sz="1050" dirty="0"/>
          </a:p>
        </p:txBody>
      </p:sp>
    </p:spTree>
    <p:extLst>
      <p:ext uri="{BB962C8B-B14F-4D97-AF65-F5344CB8AC3E}">
        <p14:creationId xmlns:p14="http://schemas.microsoft.com/office/powerpoint/2010/main" val="416643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18135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228600" indent="-228600">
              <a:buAutoNum type="arabicPeriod"/>
            </a:pPr>
            <a:r>
              <a:rPr lang="ru-RU" sz="1050" b="1" dirty="0" smtClean="0"/>
              <a:t>Нежелание менять привычный вид деятельности</a:t>
            </a:r>
            <a:r>
              <a:rPr lang="ru-RU" sz="1050" dirty="0" smtClean="0"/>
              <a:t>. Жизнь человека состоит из привычек: засыпать в темноте, либо при свете, в тишине, либо под телевизор. «Протоптанные тропы» на работу, в магазин, на учебу. Точно так же человек привыкает к своему виду деятельности, несмотря на явное отсутствие результата. Человек, которому мы предлагаем</a:t>
            </a:r>
            <a:r>
              <a:rPr lang="ru-RU" sz="1050" baseline="0" dirty="0" smtClean="0"/>
              <a:t> наш </a:t>
            </a:r>
            <a:r>
              <a:rPr lang="ru-RU" sz="1050" dirty="0" smtClean="0"/>
              <a:t>бизнес, может</a:t>
            </a:r>
            <a:r>
              <a:rPr lang="ru-RU" sz="1050" baseline="0" dirty="0" smtClean="0"/>
              <a:t> быть недоволен начальством</a:t>
            </a:r>
            <a:r>
              <a:rPr lang="ru-RU" sz="1050" dirty="0" smtClean="0"/>
              <a:t>, зарплатой, работой</a:t>
            </a:r>
            <a:r>
              <a:rPr lang="ru-RU" sz="1050" baseline="0" dirty="0" smtClean="0"/>
              <a:t> в целом</a:t>
            </a:r>
            <a:r>
              <a:rPr lang="ru-RU" sz="1050" dirty="0" smtClean="0"/>
              <a:t>, однако несмотря на недовольство</a:t>
            </a:r>
            <a:r>
              <a:rPr lang="ru-RU" sz="1050" baseline="0" dirty="0" smtClean="0"/>
              <a:t> – это для него привычная зона комфорта</a:t>
            </a:r>
            <a:r>
              <a:rPr lang="ru-RU" sz="1050" dirty="0" smtClean="0"/>
              <a:t>, набор привычек. Менять их непросто, да</a:t>
            </a:r>
            <a:r>
              <a:rPr lang="ru-RU" sz="1050" baseline="0" dirty="0" smtClean="0"/>
              <a:t> и нужно ли?</a:t>
            </a:r>
            <a:r>
              <a:rPr lang="ru-RU" sz="1050" dirty="0" smtClean="0"/>
              <a:t> Легче оставить всё как есть и ждать лучших времен. </a:t>
            </a:r>
          </a:p>
          <a:p>
            <a:r>
              <a:rPr lang="ru-RU" sz="1050" dirty="0" smtClean="0"/>
              <a:t>Часто люди, желая улучшить качество своей жизни, в тоже время не хотят выходить из</a:t>
            </a:r>
            <a:r>
              <a:rPr lang="ru-RU" sz="1050" baseline="0" dirty="0" smtClean="0"/>
              <a:t> зоны комфорта, меняя привычную деятельность</a:t>
            </a:r>
            <a:r>
              <a:rPr lang="ru-RU" sz="1050" dirty="0" smtClean="0"/>
              <a:t>. Им важна стабильность, комфорт, безопасность, они стремятся сохранить все, как есть, избегая стресса.</a:t>
            </a:r>
          </a:p>
          <a:p>
            <a:endParaRPr lang="ru-RU" sz="1050" dirty="0" smtClean="0"/>
          </a:p>
          <a:p>
            <a:r>
              <a:rPr lang="ru-RU" sz="1050" b="1" dirty="0" smtClean="0"/>
              <a:t>2</a:t>
            </a:r>
            <a:r>
              <a:rPr lang="ru-RU" sz="1050" dirty="0" smtClean="0"/>
              <a:t>. </a:t>
            </a:r>
            <a:r>
              <a:rPr lang="ru-RU" sz="1050" b="1" baseline="0" dirty="0" smtClean="0"/>
              <a:t>Н</a:t>
            </a:r>
            <a:r>
              <a:rPr lang="ru-RU" sz="1050" b="1" kern="1200" dirty="0" smtClean="0">
                <a:solidFill>
                  <a:schemeClr val="tx1"/>
                </a:solidFill>
                <a:effectLst/>
                <a:latin typeface="Avenir Roman"/>
                <a:ea typeface="Avenir Roman"/>
                <a:cs typeface="Avenir Roman"/>
                <a:sym typeface="Avenir Roman"/>
              </a:rPr>
              <a:t>еверная оценка своих шансов на успех</a:t>
            </a:r>
            <a:r>
              <a:rPr lang="ru-RU" sz="1050" kern="1200" dirty="0" smtClean="0">
                <a:solidFill>
                  <a:schemeClr val="tx1"/>
                </a:solidFill>
                <a:effectLst/>
                <a:latin typeface="Avenir Roman"/>
                <a:ea typeface="Avenir Roman"/>
                <a:cs typeface="Avenir Roman"/>
                <a:sym typeface="Avenir Roman"/>
              </a:rPr>
              <a:t>. Это – главная причина возражений. Любой человек хочет позитивных изменений. И если он отказывается от нашего предложения или возражает, значит он не достаточно уверен в своем</a:t>
            </a:r>
            <a:r>
              <a:rPr lang="ru-RU" sz="1050" kern="1200" baseline="0" dirty="0" smtClean="0">
                <a:solidFill>
                  <a:schemeClr val="tx1"/>
                </a:solidFill>
                <a:effectLst/>
                <a:latin typeface="Avenir Roman"/>
                <a:ea typeface="Avenir Roman"/>
                <a:cs typeface="Avenir Roman"/>
                <a:sym typeface="Avenir Roman"/>
              </a:rPr>
              <a:t> личном успехе или успехе компании</a:t>
            </a:r>
            <a:r>
              <a:rPr lang="ru-RU" sz="1050" kern="1200" dirty="0" smtClean="0">
                <a:solidFill>
                  <a:schemeClr val="tx1"/>
                </a:solidFill>
                <a:effectLst/>
                <a:latin typeface="Avenir Roman"/>
                <a:ea typeface="Avenir Roman"/>
                <a:cs typeface="Avenir Roman"/>
                <a:sym typeface="Avenir Roman"/>
              </a:rPr>
              <a:t>. </a:t>
            </a:r>
          </a:p>
          <a:p>
            <a:r>
              <a:rPr lang="ru-RU" sz="1050" kern="1200" dirty="0" smtClean="0">
                <a:solidFill>
                  <a:schemeClr val="tx1"/>
                </a:solidFill>
                <a:effectLst/>
                <a:latin typeface="Avenir Roman"/>
                <a:ea typeface="Avenir Roman"/>
                <a:cs typeface="Avenir Roman"/>
                <a:sym typeface="Avenir Roman"/>
              </a:rPr>
              <a:t>Каждый оценивает свои шансы на успех по двум параметрам: </a:t>
            </a:r>
          </a:p>
          <a:p>
            <a:pPr marL="171450" indent="-171450">
              <a:buFont typeface="Arial" pitchFamily="34" charset="0"/>
              <a:buChar char="•"/>
            </a:pPr>
            <a:r>
              <a:rPr lang="ru-RU" sz="1050" kern="1200" dirty="0" smtClean="0">
                <a:solidFill>
                  <a:schemeClr val="tx1"/>
                </a:solidFill>
                <a:effectLst/>
                <a:latin typeface="Avenir Roman"/>
                <a:ea typeface="Avenir Roman"/>
                <a:cs typeface="Avenir Roman"/>
                <a:sym typeface="Avenir Roman"/>
              </a:rPr>
              <a:t>с точки зрения собственного опыта;</a:t>
            </a:r>
          </a:p>
          <a:p>
            <a:pPr marL="171450" indent="-171450">
              <a:buFont typeface="Arial" pitchFamily="34" charset="0"/>
              <a:buChar char="•"/>
            </a:pPr>
            <a:r>
              <a:rPr lang="ru-RU" sz="1050" kern="1200" dirty="0" smtClean="0">
                <a:solidFill>
                  <a:schemeClr val="tx1"/>
                </a:solidFill>
                <a:effectLst/>
                <a:latin typeface="Avenir Roman"/>
                <a:ea typeface="Avenir Roman"/>
                <a:cs typeface="Avenir Roman"/>
                <a:sym typeface="Avenir Roman"/>
              </a:rPr>
              <a:t>с точки зрения окружающих. </a:t>
            </a:r>
          </a:p>
          <a:p>
            <a:pPr marL="0" indent="0">
              <a:buFont typeface="Arial" pitchFamily="34" charset="0"/>
              <a:buNone/>
            </a:pPr>
            <a:endParaRPr lang="ru-RU" sz="1050" kern="1200" dirty="0" smtClean="0">
              <a:solidFill>
                <a:schemeClr val="tx1"/>
              </a:solidFill>
              <a:effectLst/>
              <a:latin typeface="Avenir Roman"/>
              <a:ea typeface="Avenir Roman"/>
              <a:cs typeface="Avenir Roman"/>
              <a:sym typeface="Avenir Roman"/>
            </a:endParaRPr>
          </a:p>
          <a:p>
            <a:r>
              <a:rPr lang="ru-RU" sz="1050" kern="1200" dirty="0" smtClean="0">
                <a:solidFill>
                  <a:schemeClr val="tx1"/>
                </a:solidFill>
                <a:effectLst/>
                <a:latin typeface="Avenir Roman"/>
                <a:ea typeface="Avenir Roman"/>
                <a:cs typeface="Avenir Roman"/>
                <a:sym typeface="Avenir Roman"/>
              </a:rPr>
              <a:t>Например, он не верит в успех просто потому, что раньше не делал ничего подобного. Подскажите, что бы мы сегодня имели и кем бы были, если бы никогда не начинали делать что-то в первый раз? Ходить, кататься на велосипеде, жить отдельно от родителей. Или, например, человек считает,</a:t>
            </a:r>
            <a:r>
              <a:rPr lang="ru-RU" sz="1050" kern="1200" baseline="0" dirty="0" smtClean="0">
                <a:solidFill>
                  <a:schemeClr val="tx1"/>
                </a:solidFill>
                <a:effectLst/>
                <a:latin typeface="Avenir Roman"/>
                <a:ea typeface="Avenir Roman"/>
                <a:cs typeface="Avenir Roman"/>
                <a:sym typeface="Avenir Roman"/>
              </a:rPr>
              <a:t> что его личные качества недостаточно </a:t>
            </a:r>
            <a:r>
              <a:rPr lang="ru-RU" sz="1050" kern="1200" dirty="0" smtClean="0">
                <a:solidFill>
                  <a:schemeClr val="tx1"/>
                </a:solidFill>
                <a:effectLst/>
                <a:latin typeface="Avenir Roman"/>
                <a:ea typeface="Avenir Roman"/>
                <a:cs typeface="Avenir Roman"/>
                <a:sym typeface="Avenir Roman"/>
              </a:rPr>
              <a:t>подходят для этого бизнеса. Но нельзя забывать, что все качества и навыки,</a:t>
            </a:r>
            <a:r>
              <a:rPr lang="ru-RU" sz="1050" kern="1200" baseline="0" dirty="0" smtClean="0">
                <a:solidFill>
                  <a:schemeClr val="tx1"/>
                </a:solidFill>
                <a:effectLst/>
                <a:latin typeface="Avenir Roman"/>
                <a:ea typeface="Avenir Roman"/>
                <a:cs typeface="Avenir Roman"/>
                <a:sym typeface="Avenir Roman"/>
              </a:rPr>
              <a:t> необходимые для достижения успеха в нашем бизнесе, развиваются постепенно, сами по себе.</a:t>
            </a:r>
            <a:r>
              <a:rPr lang="ru-RU" sz="1050" kern="1200" dirty="0" smtClean="0">
                <a:solidFill>
                  <a:schemeClr val="tx1"/>
                </a:solidFill>
                <a:effectLst/>
                <a:latin typeface="Avenir Roman"/>
                <a:ea typeface="Avenir Roman"/>
                <a:cs typeface="Avenir Roman"/>
                <a:sym typeface="Avenir Roman"/>
              </a:rPr>
              <a:t> Сначала мы делаем простые вещи, и когда они у нас получаются, простыми в свою очередь становятся те, что казались нам сложными месяц назад. В нашем бизнесе успех фактически гарантирован в том случае, </a:t>
            </a:r>
            <a:r>
              <a:rPr lang="ru-RU" sz="1050" b="1" kern="1200" dirty="0" smtClean="0">
                <a:solidFill>
                  <a:schemeClr val="tx1"/>
                </a:solidFill>
                <a:effectLst/>
                <a:latin typeface="Avenir Roman"/>
                <a:ea typeface="Avenir Roman"/>
                <a:cs typeface="Avenir Roman"/>
                <a:sym typeface="Avenir Roman"/>
              </a:rPr>
              <a:t>если есть желание добиться результатов</a:t>
            </a:r>
            <a:r>
              <a:rPr lang="ru-RU" sz="1050" kern="1200" dirty="0" smtClean="0">
                <a:solidFill>
                  <a:schemeClr val="tx1"/>
                </a:solidFill>
                <a:effectLst/>
                <a:latin typeface="Avenir Roman"/>
                <a:ea typeface="Avenir Roman"/>
                <a:cs typeface="Avenir Roman"/>
                <a:sym typeface="Avenir Roman"/>
              </a:rPr>
              <a:t>.</a:t>
            </a:r>
          </a:p>
          <a:p>
            <a:endParaRPr lang="ru-RU" sz="1050" kern="1200" dirty="0" smtClean="0">
              <a:solidFill>
                <a:schemeClr val="tx1"/>
              </a:solidFill>
              <a:effectLst/>
              <a:latin typeface="Avenir Roman"/>
              <a:ea typeface="Avenir Roman"/>
              <a:cs typeface="Avenir Roman"/>
              <a:sym typeface="Avenir Roman"/>
            </a:endParaRPr>
          </a:p>
          <a:p>
            <a:r>
              <a:rPr lang="ru-RU" sz="1050" b="1" dirty="0" smtClean="0"/>
              <a:t>3</a:t>
            </a:r>
            <a:r>
              <a:rPr lang="ru-RU" sz="1050" dirty="0" smtClean="0"/>
              <a:t>.</a:t>
            </a:r>
            <a:r>
              <a:rPr lang="ru-RU" sz="1050" kern="1200" dirty="0" smtClean="0">
                <a:solidFill>
                  <a:schemeClr val="tx1"/>
                </a:solidFill>
                <a:effectLst/>
                <a:latin typeface="Avenir Roman"/>
                <a:ea typeface="Avenir Roman"/>
                <a:cs typeface="Avenir Roman"/>
                <a:sym typeface="Avenir Roman"/>
              </a:rPr>
              <a:t> </a:t>
            </a:r>
            <a:r>
              <a:rPr lang="ru-RU" sz="1050" b="1" kern="1200" dirty="0" smtClean="0">
                <a:solidFill>
                  <a:schemeClr val="tx1"/>
                </a:solidFill>
                <a:effectLst/>
                <a:latin typeface="Avenir Roman"/>
                <a:ea typeface="Avenir Roman"/>
                <a:cs typeface="Avenir Roman"/>
                <a:sym typeface="Avenir Roman"/>
              </a:rPr>
              <a:t>Искажённое представление о бизнесе</a:t>
            </a:r>
            <a:r>
              <a:rPr lang="ru-RU" sz="1050" kern="1200" dirty="0" smtClean="0">
                <a:solidFill>
                  <a:schemeClr val="tx1"/>
                </a:solidFill>
                <a:effectLst/>
                <a:latin typeface="Avenir Roman"/>
                <a:ea typeface="Avenir Roman"/>
                <a:cs typeface="Avenir Roman"/>
                <a:sym typeface="Avenir Roman"/>
              </a:rPr>
              <a:t>. Что знают большинство людей о бизнесе </a:t>
            </a:r>
            <a:r>
              <a:rPr lang="ru-RU" sz="1050" kern="1200" dirty="0" err="1" smtClean="0">
                <a:solidFill>
                  <a:schemeClr val="tx1"/>
                </a:solidFill>
                <a:effectLst/>
                <a:latin typeface="Avenir Roman"/>
                <a:ea typeface="Avenir Roman"/>
                <a:cs typeface="Avenir Roman"/>
                <a:sym typeface="Avenir Roman"/>
              </a:rPr>
              <a:t>Орифлэйм</a:t>
            </a:r>
            <a:r>
              <a:rPr lang="ru-RU" sz="1050" kern="1200" dirty="0" smtClean="0">
                <a:solidFill>
                  <a:schemeClr val="tx1"/>
                </a:solidFill>
                <a:effectLst/>
                <a:latin typeface="Avenir Roman"/>
                <a:ea typeface="Avenir Roman"/>
                <a:cs typeface="Avenir Roman"/>
                <a:sym typeface="Avenir Roman"/>
              </a:rPr>
              <a:t>? Ничего, однако</a:t>
            </a:r>
            <a:r>
              <a:rPr lang="ru-RU" sz="1050" kern="1200" baseline="0" dirty="0" smtClean="0">
                <a:solidFill>
                  <a:schemeClr val="tx1"/>
                </a:solidFill>
                <a:effectLst/>
                <a:latin typeface="Avenir Roman"/>
                <a:ea typeface="Avenir Roman"/>
                <a:cs typeface="Avenir Roman"/>
                <a:sym typeface="Avenir Roman"/>
              </a:rPr>
              <a:t> зачастую думают</a:t>
            </a:r>
            <a:r>
              <a:rPr lang="ru-RU" sz="1050" kern="1200" dirty="0" smtClean="0">
                <a:solidFill>
                  <a:schemeClr val="tx1"/>
                </a:solidFill>
                <a:effectLst/>
                <a:latin typeface="Avenir Roman"/>
                <a:ea typeface="Avenir Roman"/>
                <a:cs typeface="Avenir Roman"/>
                <a:sym typeface="Avenir Roman"/>
              </a:rPr>
              <a:t>, что знают, но почти всегда эти знания не соответствуют</a:t>
            </a:r>
            <a:r>
              <a:rPr lang="ru-RU" sz="1050" kern="1200" baseline="0" dirty="0" smtClean="0">
                <a:solidFill>
                  <a:schemeClr val="tx1"/>
                </a:solidFill>
                <a:effectLst/>
                <a:latin typeface="Avenir Roman"/>
                <a:ea typeface="Avenir Roman"/>
                <a:cs typeface="Avenir Roman"/>
                <a:sym typeface="Avenir Roman"/>
              </a:rPr>
              <a:t> действительности.</a:t>
            </a:r>
            <a:r>
              <a:rPr lang="ru-RU" sz="1050" kern="1200" dirty="0" smtClean="0">
                <a:solidFill>
                  <a:schemeClr val="tx1"/>
                </a:solidFill>
                <a:effectLst/>
                <a:latin typeface="Avenir Roman"/>
                <a:ea typeface="Avenir Roman"/>
                <a:cs typeface="Avenir Roman"/>
                <a:sym typeface="Avenir Roman"/>
              </a:rPr>
              <a:t> Информация чаще всего не объективна, поскольку</a:t>
            </a:r>
            <a:r>
              <a:rPr lang="ru-RU" sz="1050" kern="1200" baseline="0" dirty="0" smtClean="0">
                <a:solidFill>
                  <a:schemeClr val="tx1"/>
                </a:solidFill>
                <a:effectLst/>
                <a:latin typeface="Avenir Roman"/>
                <a:ea typeface="Avenir Roman"/>
                <a:cs typeface="Avenir Roman"/>
                <a:sym typeface="Avenir Roman"/>
              </a:rPr>
              <a:t> </a:t>
            </a:r>
            <a:r>
              <a:rPr lang="ru-RU" sz="1050" kern="1200" dirty="0" smtClean="0">
                <a:solidFill>
                  <a:schemeClr val="tx1"/>
                </a:solidFill>
                <a:effectLst/>
                <a:latin typeface="Avenir Roman"/>
                <a:ea typeface="Avenir Roman"/>
                <a:cs typeface="Avenir Roman"/>
                <a:sym typeface="Avenir Roman"/>
              </a:rPr>
              <a:t>поступает из трех источников:</a:t>
            </a:r>
          </a:p>
          <a:p>
            <a:endParaRPr lang="ru-RU" sz="1050" kern="1200" dirty="0" smtClean="0">
              <a:solidFill>
                <a:schemeClr val="tx1"/>
              </a:solidFill>
              <a:effectLst/>
              <a:latin typeface="Avenir Roman"/>
              <a:ea typeface="Avenir Roman"/>
              <a:cs typeface="Avenir Roman"/>
              <a:sym typeface="Avenir Roman"/>
            </a:endParaRPr>
          </a:p>
          <a:p>
            <a:pPr marL="171450" lvl="0" indent="-171450">
              <a:buFont typeface="Arial" pitchFamily="34" charset="0"/>
              <a:buChar char="•"/>
            </a:pPr>
            <a:r>
              <a:rPr lang="ru-RU" sz="1050" kern="1200" dirty="0" smtClean="0">
                <a:solidFill>
                  <a:schemeClr val="tx1"/>
                </a:solidFill>
                <a:effectLst/>
                <a:latin typeface="Avenir Roman"/>
                <a:ea typeface="Avenir Roman"/>
                <a:cs typeface="Avenir Roman"/>
                <a:sym typeface="Avenir Roman"/>
              </a:rPr>
              <a:t>от людей, которые попробовали и у них не получилось. Но давайте подумаем – почему? Возможно недостаточно</a:t>
            </a:r>
            <a:r>
              <a:rPr lang="ru-RU" sz="1050" kern="1200" baseline="0" dirty="0" smtClean="0">
                <a:solidFill>
                  <a:schemeClr val="tx1"/>
                </a:solidFill>
                <a:effectLst/>
                <a:latin typeface="Avenir Roman"/>
                <a:ea typeface="Avenir Roman"/>
                <a:cs typeface="Avenir Roman"/>
                <a:sym typeface="Avenir Roman"/>
              </a:rPr>
              <a:t> усилий было приложено? Или желание было недостаточно сильным? Миллионы предположений. </a:t>
            </a:r>
            <a:r>
              <a:rPr lang="ru-RU" sz="1050" kern="1200" dirty="0" smtClean="0">
                <a:solidFill>
                  <a:schemeClr val="tx1"/>
                </a:solidFill>
                <a:effectLst/>
                <a:latin typeface="Avenir Roman"/>
                <a:ea typeface="Avenir Roman"/>
                <a:cs typeface="Avenir Roman"/>
                <a:sym typeface="Avenir Roman"/>
              </a:rPr>
              <a:t>Человеку свойственно </a:t>
            </a:r>
            <a:r>
              <a:rPr lang="ru-RU" sz="1050" kern="1200" baseline="0" dirty="0" smtClean="0">
                <a:solidFill>
                  <a:schemeClr val="tx1"/>
                </a:solidFill>
                <a:effectLst/>
                <a:latin typeface="Avenir Roman"/>
                <a:ea typeface="Avenir Roman"/>
                <a:cs typeface="Avenir Roman"/>
                <a:sym typeface="Avenir Roman"/>
              </a:rPr>
              <a:t>винить в неудаче всех вокруг, но не себя.</a:t>
            </a:r>
            <a:endParaRPr lang="ru-RU" sz="1050" kern="1200" dirty="0" smtClean="0">
              <a:solidFill>
                <a:schemeClr val="tx1"/>
              </a:solidFill>
              <a:effectLst/>
              <a:latin typeface="Avenir Roman"/>
              <a:ea typeface="Avenir Roman"/>
              <a:cs typeface="Avenir Roman"/>
              <a:sym typeface="Avenir Roman"/>
            </a:endParaRPr>
          </a:p>
          <a:p>
            <a:pPr marL="171450" lvl="0" indent="-171450">
              <a:buFont typeface="Arial" pitchFamily="34" charset="0"/>
              <a:buChar char="•"/>
            </a:pPr>
            <a:r>
              <a:rPr lang="ru-RU" sz="1050" kern="1200" dirty="0" smtClean="0">
                <a:solidFill>
                  <a:schemeClr val="tx1"/>
                </a:solidFill>
                <a:effectLst/>
                <a:latin typeface="Avenir Roman"/>
                <a:ea typeface="Avenir Roman"/>
                <a:cs typeface="Avenir Roman"/>
                <a:sym typeface="Avenir Roman"/>
              </a:rPr>
              <a:t>От тех, кто считал, что строит</a:t>
            </a:r>
            <a:r>
              <a:rPr lang="ru-RU" sz="1050" kern="1200" baseline="0" dirty="0" smtClean="0">
                <a:solidFill>
                  <a:schemeClr val="tx1"/>
                </a:solidFill>
                <a:effectLst/>
                <a:latin typeface="Avenir Roman"/>
                <a:ea typeface="Avenir Roman"/>
                <a:cs typeface="Avenir Roman"/>
                <a:sym typeface="Avenir Roman"/>
              </a:rPr>
              <a:t> свой бизнес, а по факту – просто продавал продукцию, ничего не зная о самой модели бизнеса.</a:t>
            </a:r>
            <a:r>
              <a:rPr lang="ru-RU" sz="1050" kern="1200" dirty="0" smtClean="0">
                <a:solidFill>
                  <a:schemeClr val="tx1"/>
                </a:solidFill>
                <a:effectLst/>
                <a:latin typeface="Avenir Roman"/>
                <a:ea typeface="Avenir Roman"/>
                <a:cs typeface="Avenir Roman"/>
                <a:sym typeface="Avenir Roman"/>
              </a:rPr>
              <a:t> </a:t>
            </a:r>
          </a:p>
          <a:p>
            <a:pPr marL="171450" lvl="0" indent="-171450">
              <a:buFont typeface="Arial" pitchFamily="34" charset="0"/>
              <a:buChar char="•"/>
            </a:pPr>
            <a:r>
              <a:rPr lang="ru-RU" sz="1050" kern="1200" dirty="0" smtClean="0">
                <a:solidFill>
                  <a:schemeClr val="tx1"/>
                </a:solidFill>
                <a:effectLst/>
                <a:latin typeface="Avenir Roman"/>
                <a:ea typeface="Avenir Roman"/>
                <a:cs typeface="Avenir Roman"/>
                <a:sym typeface="Avenir Roman"/>
              </a:rPr>
              <a:t>От тех, кто наслушался первых и вторых.</a:t>
            </a:r>
          </a:p>
          <a:p>
            <a:pPr lvl="0"/>
            <a:endParaRPr lang="ru-RU" sz="1050" kern="1200" dirty="0" smtClean="0">
              <a:solidFill>
                <a:schemeClr val="tx1"/>
              </a:solidFill>
              <a:effectLst/>
              <a:latin typeface="Avenir Roman"/>
              <a:ea typeface="Avenir Roman"/>
              <a:cs typeface="Avenir Roman"/>
              <a:sym typeface="Avenir Roman"/>
            </a:endParaRPr>
          </a:p>
          <a:p>
            <a:r>
              <a:rPr lang="ru-RU" sz="1050" kern="1200" dirty="0" smtClean="0">
                <a:solidFill>
                  <a:schemeClr val="tx1"/>
                </a:solidFill>
                <a:effectLst/>
                <a:latin typeface="Avenir Roman"/>
                <a:ea typeface="Avenir Roman"/>
                <a:cs typeface="Avenir Roman"/>
                <a:sym typeface="Avenir Roman"/>
              </a:rPr>
              <a:t>В результате восприятие бизнеса у многих искажено,</a:t>
            </a:r>
            <a:r>
              <a:rPr lang="ru-RU" sz="1050" kern="1200" baseline="0" dirty="0" smtClean="0">
                <a:solidFill>
                  <a:schemeClr val="tx1"/>
                </a:solidFill>
                <a:effectLst/>
                <a:latin typeface="Avenir Roman"/>
                <a:ea typeface="Avenir Roman"/>
                <a:cs typeface="Avenir Roman"/>
                <a:sym typeface="Avenir Roman"/>
              </a:rPr>
              <a:t> с</a:t>
            </a:r>
            <a:r>
              <a:rPr lang="ru-RU" sz="1050" kern="1200" dirty="0" smtClean="0">
                <a:solidFill>
                  <a:schemeClr val="tx1"/>
                </a:solidFill>
                <a:effectLst/>
                <a:latin typeface="Avenir Roman"/>
                <a:ea typeface="Avenir Roman"/>
                <a:cs typeface="Avenir Roman"/>
                <a:sym typeface="Avenir Roman"/>
              </a:rPr>
              <a:t>ледовательно, появляются причины для возражений. И сейчас</a:t>
            </a:r>
            <a:r>
              <a:rPr lang="ru-RU" sz="1050" kern="1200" baseline="0" dirty="0" smtClean="0">
                <a:solidFill>
                  <a:schemeClr val="tx1"/>
                </a:solidFill>
                <a:effectLst/>
                <a:latin typeface="Avenir Roman"/>
                <a:ea typeface="Avenir Roman"/>
                <a:cs typeface="Avenir Roman"/>
                <a:sym typeface="Avenir Roman"/>
              </a:rPr>
              <a:t> Вы наверняка узнаете основное </a:t>
            </a:r>
            <a:r>
              <a:rPr lang="ru-RU" sz="1050" kern="1200" dirty="0" smtClean="0">
                <a:solidFill>
                  <a:schemeClr val="tx1"/>
                </a:solidFill>
                <a:effectLst/>
                <a:latin typeface="Avenir Roman"/>
                <a:ea typeface="Avenir Roman"/>
                <a:cs typeface="Avenir Roman"/>
                <a:sym typeface="Avenir Roman"/>
              </a:rPr>
              <a:t>искажение действительности: </a:t>
            </a:r>
          </a:p>
          <a:p>
            <a:endParaRPr lang="ru-RU" sz="1050" kern="1200" dirty="0" smtClean="0">
              <a:solidFill>
                <a:schemeClr val="tx1"/>
              </a:solidFill>
              <a:effectLst/>
              <a:latin typeface="Avenir Roman"/>
              <a:ea typeface="Avenir Roman"/>
              <a:cs typeface="Avenir Roman"/>
              <a:sym typeface="Avenir Roman"/>
            </a:endParaRPr>
          </a:p>
          <a:p>
            <a:pPr marL="171450" indent="-171450">
              <a:buFont typeface="Arial" pitchFamily="34" charset="0"/>
              <a:buChar char="•"/>
            </a:pPr>
            <a:r>
              <a:rPr lang="ru-RU" sz="1050" kern="1200" dirty="0" err="1" smtClean="0">
                <a:solidFill>
                  <a:schemeClr val="tx1"/>
                </a:solidFill>
                <a:effectLst/>
                <a:latin typeface="Avenir Roman"/>
                <a:ea typeface="Avenir Roman"/>
                <a:cs typeface="Avenir Roman"/>
                <a:sym typeface="Avenir Roman"/>
              </a:rPr>
              <a:t>Орифлэйм</a:t>
            </a:r>
            <a:r>
              <a:rPr lang="ru-RU" sz="1050" kern="1200" baseline="0" dirty="0" smtClean="0">
                <a:solidFill>
                  <a:schemeClr val="tx1"/>
                </a:solidFill>
                <a:effectLst/>
                <a:latin typeface="Avenir Roman"/>
                <a:ea typeface="Avenir Roman"/>
                <a:cs typeface="Avenir Roman"/>
                <a:sym typeface="Avenir Roman"/>
              </a:rPr>
              <a:t> – </a:t>
            </a:r>
            <a:r>
              <a:rPr lang="ru-RU" sz="1050" kern="1200" dirty="0" smtClean="0">
                <a:solidFill>
                  <a:schemeClr val="tx1"/>
                </a:solidFill>
                <a:effectLst/>
                <a:latin typeface="Avenir Roman"/>
                <a:ea typeface="Avenir Roman"/>
                <a:cs typeface="Avenir Roman"/>
                <a:sym typeface="Avenir Roman"/>
              </a:rPr>
              <a:t>это «финансовая пирамида», то есть незаконный вид бизнеса, распространенный</a:t>
            </a:r>
            <a:r>
              <a:rPr lang="ru-RU" sz="1050" kern="1200" baseline="0" dirty="0" smtClean="0">
                <a:solidFill>
                  <a:schemeClr val="tx1"/>
                </a:solidFill>
                <a:effectLst/>
                <a:latin typeface="Avenir Roman"/>
                <a:ea typeface="Avenir Roman"/>
                <a:cs typeface="Avenir Roman"/>
                <a:sym typeface="Avenir Roman"/>
              </a:rPr>
              <a:t> в 90-х годах</a:t>
            </a:r>
            <a:r>
              <a:rPr lang="ru-RU" sz="1050" kern="1200" dirty="0" smtClean="0">
                <a:solidFill>
                  <a:schemeClr val="tx1"/>
                </a:solidFill>
                <a:effectLst/>
                <a:latin typeface="Avenir Roman"/>
                <a:ea typeface="Avenir Roman"/>
                <a:cs typeface="Avenir Roman"/>
                <a:sym typeface="Avenir Roman"/>
              </a:rPr>
              <a:t>. </a:t>
            </a:r>
          </a:p>
          <a:p>
            <a:pPr marL="171450" indent="-171450">
              <a:buFont typeface="Arial" pitchFamily="34" charset="0"/>
              <a:buChar char="•"/>
            </a:pPr>
            <a:endParaRPr lang="ru-RU" sz="1050" kern="1200" dirty="0" smtClean="0">
              <a:solidFill>
                <a:schemeClr val="tx1"/>
              </a:solidFill>
              <a:effectLst/>
              <a:latin typeface="Avenir Roman"/>
              <a:ea typeface="Avenir Roman"/>
              <a:cs typeface="Avenir Roman"/>
              <a:sym typeface="Avenir Roman"/>
            </a:endParaRPr>
          </a:p>
          <a:p>
            <a:pPr marL="0" indent="0">
              <a:buFont typeface="Arial" pitchFamily="34" charset="0"/>
              <a:buNone/>
            </a:pPr>
            <a:r>
              <a:rPr lang="ru-RU" sz="1050" kern="1200" dirty="0" smtClean="0">
                <a:solidFill>
                  <a:schemeClr val="tx1"/>
                </a:solidFill>
                <a:effectLst/>
                <a:latin typeface="Avenir Roman"/>
                <a:ea typeface="Avenir Roman"/>
                <a:cs typeface="Avenir Roman"/>
                <a:sym typeface="Avenir Roman"/>
              </a:rPr>
              <a:t>Но тогда каким образом компания могла развиваться более 40 лет в 63 странах мира?! Все, что есть общего у этих двух видов деятельности это структура, в которой люди зависят</a:t>
            </a:r>
            <a:r>
              <a:rPr lang="ru-RU" sz="1050" kern="1200" baseline="0" dirty="0" smtClean="0">
                <a:solidFill>
                  <a:schemeClr val="tx1"/>
                </a:solidFill>
                <a:effectLst/>
                <a:latin typeface="Avenir Roman"/>
                <a:ea typeface="Avenir Roman"/>
                <a:cs typeface="Avenir Roman"/>
                <a:sym typeface="Avenir Roman"/>
              </a:rPr>
              <a:t> друг от друга, но если подумать, это и есть пр</a:t>
            </a:r>
            <a:r>
              <a:rPr lang="ru-RU" sz="1050" kern="1200" dirty="0" smtClean="0">
                <a:solidFill>
                  <a:schemeClr val="tx1"/>
                </a:solidFill>
                <a:effectLst/>
                <a:latin typeface="Avenir Roman"/>
                <a:ea typeface="Avenir Roman"/>
                <a:cs typeface="Avenir Roman"/>
                <a:sym typeface="Avenir Roman"/>
              </a:rPr>
              <a:t>инцип построения государства (один президент, десяток министров и чиновники); школы (один директор, несколько завучей и учителя) и множества других структур,</a:t>
            </a:r>
            <a:r>
              <a:rPr lang="ru-RU" sz="1050" kern="1200" baseline="0" dirty="0" smtClean="0">
                <a:solidFill>
                  <a:schemeClr val="tx1"/>
                </a:solidFill>
                <a:effectLst/>
                <a:latin typeface="Avenir Roman"/>
                <a:ea typeface="Avenir Roman"/>
                <a:cs typeface="Avenir Roman"/>
                <a:sym typeface="Avenir Roman"/>
              </a:rPr>
              <a:t> в надежности которых нам даже не придет в голову усомниться</a:t>
            </a:r>
            <a:r>
              <a:rPr lang="ru-RU" sz="1050" kern="1200" dirty="0" smtClean="0">
                <a:solidFill>
                  <a:schemeClr val="tx1"/>
                </a:solidFill>
                <a:effectLst/>
                <a:latin typeface="Avenir Roman"/>
                <a:ea typeface="Avenir Roman"/>
                <a:cs typeface="Avenir Roman"/>
                <a:sym typeface="Avenir Roman"/>
              </a:rPr>
              <a:t>. Согласитесь,</a:t>
            </a:r>
            <a:r>
              <a:rPr lang="ru-RU" sz="1050" kern="1200" baseline="0" dirty="0" smtClean="0">
                <a:solidFill>
                  <a:schemeClr val="tx1"/>
                </a:solidFill>
                <a:effectLst/>
                <a:latin typeface="Avenir Roman"/>
                <a:ea typeface="Avenir Roman"/>
                <a:cs typeface="Avenir Roman"/>
                <a:sym typeface="Avenir Roman"/>
              </a:rPr>
              <a:t> ни в одном государстве не может быть несколько президентов. Опять же, нельзя забывать, что </a:t>
            </a:r>
            <a:r>
              <a:rPr lang="ru-RU" sz="1050" kern="1200" baseline="0" dirty="0" err="1" smtClean="0">
                <a:solidFill>
                  <a:schemeClr val="tx1"/>
                </a:solidFill>
                <a:effectLst/>
                <a:latin typeface="Avenir Roman"/>
                <a:ea typeface="Avenir Roman"/>
                <a:cs typeface="Avenir Roman"/>
                <a:sym typeface="Avenir Roman"/>
              </a:rPr>
              <a:t>Орифлэйм</a:t>
            </a:r>
            <a:r>
              <a:rPr lang="ru-RU" sz="1050" kern="1200" baseline="0" dirty="0" smtClean="0">
                <a:solidFill>
                  <a:schemeClr val="tx1"/>
                </a:solidFill>
                <a:effectLst/>
                <a:latin typeface="Avenir Roman"/>
                <a:ea typeface="Avenir Roman"/>
                <a:cs typeface="Avenir Roman"/>
                <a:sym typeface="Avenir Roman"/>
              </a:rPr>
              <a:t> является одним из старших членов Ассоциации прямых продаж, деятельность которой направлена на з</a:t>
            </a:r>
            <a:r>
              <a:rPr lang="ru-RU" sz="1050" dirty="0" smtClean="0"/>
              <a:t>ащиту прав потребителей и соблюдение этических стандартов ведения бизнеса прямых продаж в России. </a:t>
            </a:r>
            <a:endParaRPr lang="ru-RU" sz="1050" kern="1200" dirty="0" smtClean="0">
              <a:solidFill>
                <a:schemeClr val="tx1"/>
              </a:solidFill>
              <a:effectLst/>
              <a:latin typeface="Avenir Roman"/>
              <a:ea typeface="Avenir Roman"/>
              <a:cs typeface="Avenir Roman"/>
              <a:sym typeface="Avenir Roman"/>
            </a:endParaRPr>
          </a:p>
          <a:p>
            <a:endParaRPr lang="ru-RU" sz="1050" dirty="0" smtClean="0"/>
          </a:p>
        </p:txBody>
      </p:sp>
    </p:spTree>
    <p:extLst>
      <p:ext uri="{BB962C8B-B14F-4D97-AF65-F5344CB8AC3E}">
        <p14:creationId xmlns:p14="http://schemas.microsoft.com/office/powerpoint/2010/main" val="201079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ru-RU" sz="1050" dirty="0" smtClean="0"/>
              <a:t>Три главных правила при работе с возражениями:</a:t>
            </a:r>
          </a:p>
          <a:p>
            <a:endParaRPr lang="ru-RU" sz="105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50" b="1" dirty="0" smtClean="0"/>
              <a:t>Позитивный настрой!</a:t>
            </a:r>
            <a:r>
              <a:rPr lang="ru-RU" sz="1050" dirty="0" smtClean="0"/>
              <a:t> Услышав</a:t>
            </a:r>
            <a:r>
              <a:rPr lang="ru-RU" sz="1050" baseline="0" dirty="0" smtClean="0"/>
              <a:t> возражение, сохраняйте позитивный настрой, не позволяйте, чтобы доброжелательная улыбка исчезла с вашего лица. Помните: каждый имеет право сомневаться, Ваша задача – развеять сомнения.</a:t>
            </a:r>
          </a:p>
          <a:p>
            <a:pPr marL="171450" indent="-171450">
              <a:buFont typeface="Arial" pitchFamily="34" charset="0"/>
              <a:buChar char="•"/>
            </a:pPr>
            <a:endParaRPr lang="ru-RU" sz="105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50" b="1" dirty="0" smtClean="0"/>
              <a:t>Не спорь!</a:t>
            </a:r>
            <a:r>
              <a:rPr lang="ru-RU" sz="1050" baseline="0" dirty="0" smtClean="0"/>
              <a:t> Не спорьте, а внутренне согласитесь, что собеседник имеет право не принимать решение сиюминутно, ему надо дать ответы на вопросы, а также время подумать.</a:t>
            </a:r>
          </a:p>
          <a:p>
            <a:pPr marL="171450" indent="-171450">
              <a:buFont typeface="Arial" pitchFamily="34" charset="0"/>
              <a:buChar char="•"/>
            </a:pPr>
            <a:endParaRPr lang="ru-RU" sz="105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050" b="1" dirty="0" smtClean="0"/>
              <a:t>Присоединись!</a:t>
            </a:r>
            <a:r>
              <a:rPr lang="ru-RU" sz="1050" baseline="0" dirty="0" smtClean="0"/>
              <a:t> Согласитесь, скажите, что у вас тоже были такие сомнения, что вы уважаете его мнение, </a:t>
            </a:r>
            <a:r>
              <a:rPr lang="ru-RU" baseline="0" dirty="0" smtClean="0"/>
              <a:t>или признайте, что это лучший вопрос и т.д., переходя к конкретной методике работы с возражениями.</a:t>
            </a:r>
            <a:endParaRPr lang="en-US" dirty="0" smtClean="0"/>
          </a:p>
        </p:txBody>
      </p:sp>
    </p:spTree>
    <p:extLst>
      <p:ext uri="{BB962C8B-B14F-4D97-AF65-F5344CB8AC3E}">
        <p14:creationId xmlns:p14="http://schemas.microsoft.com/office/powerpoint/2010/main" val="28802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ru-RU" sz="1050" b="1" dirty="0" smtClean="0"/>
              <a:t>СОГЛАСИТЕСЬ</a:t>
            </a:r>
            <a:endParaRPr lang="en-US" sz="1050" b="1" dirty="0" smtClean="0"/>
          </a:p>
          <a:p>
            <a:r>
              <a:rPr lang="ru-RU" sz="1050" dirty="0" smtClean="0"/>
              <a:t>Первый метод наиболее простой, достаточно выучить наизусть первые два предложения:</a:t>
            </a:r>
          </a:p>
          <a:p>
            <a:endParaRPr lang="ru-RU" sz="1050" dirty="0" smtClean="0"/>
          </a:p>
          <a:p>
            <a:r>
              <a:rPr lang="ru-RU" sz="1050" b="1" dirty="0" smtClean="0"/>
              <a:t>Я вас прекрасно понимаю, я тоже раньше</a:t>
            </a:r>
            <a:r>
              <a:rPr lang="ru-RU" sz="1050" b="1" baseline="0" dirty="0" smtClean="0"/>
              <a:t> так думал, пока …, </a:t>
            </a:r>
            <a:r>
              <a:rPr lang="ru-RU" sz="1050" b="0" baseline="0" dirty="0" smtClean="0"/>
              <a:t>а дальше рассказываете о себе и своем опыте, ведь вас тоже когда-то приглашали и у вас тоже были возражения, но что-то помогло вам принять решение. Что именно? Расскажите об этом!</a:t>
            </a:r>
          </a:p>
          <a:p>
            <a:r>
              <a:rPr lang="ru-RU" sz="1050" b="1" baseline="0" dirty="0" smtClean="0"/>
              <a:t>Пример</a:t>
            </a:r>
            <a:r>
              <a:rPr lang="ru-RU" sz="1050" b="0" baseline="0" dirty="0" smtClean="0"/>
              <a:t>: </a:t>
            </a:r>
          </a:p>
          <a:p>
            <a:r>
              <a:rPr lang="ru-RU" sz="1050" b="0" kern="1200" dirty="0" smtClean="0"/>
              <a:t>-</a:t>
            </a:r>
            <a:r>
              <a:rPr lang="ru-RU" sz="1050" b="0" kern="1200" baseline="0" dirty="0" smtClean="0"/>
              <a:t> </a:t>
            </a:r>
            <a:r>
              <a:rPr lang="ru-RU" sz="1050" b="0" kern="1200" dirty="0" smtClean="0"/>
              <a:t>Уже слишком поздно начинать, вся прибыль у тех, кто пришел раньше. </a:t>
            </a:r>
          </a:p>
          <a:p>
            <a:r>
              <a:rPr lang="ru-RU" sz="1050" kern="1200" baseline="0" dirty="0" smtClean="0"/>
              <a:t> - </a:t>
            </a:r>
            <a:r>
              <a:rPr lang="ru-RU" sz="1050" kern="1200" dirty="0" smtClean="0"/>
              <a:t>Я прекрасно понимаю Ваши сомнения,</a:t>
            </a:r>
            <a:r>
              <a:rPr lang="ru-RU" sz="1050" kern="1200" baseline="0" dirty="0" smtClean="0"/>
              <a:t> к</a:t>
            </a:r>
            <a:r>
              <a:rPr lang="ru-RU" sz="1050" kern="1200" dirty="0" smtClean="0"/>
              <a:t>огда мне рассказали об этом бизнесе, моя первая мысль была та</a:t>
            </a:r>
            <a:r>
              <a:rPr lang="ru-RU" sz="1050" kern="1200" baseline="0" dirty="0" smtClean="0"/>
              <a:t> же. Т</a:t>
            </a:r>
            <a:r>
              <a:rPr lang="ru-RU" sz="1050" kern="1200" dirty="0" smtClean="0"/>
              <a:t>ем не менее, я решила попробовать, ведь это бизнес без рисков, здесь</a:t>
            </a:r>
            <a:r>
              <a:rPr lang="ru-RU" sz="1050" kern="1200" baseline="0" dirty="0" smtClean="0"/>
              <a:t> все зависит только от меня и моего желания работать. В результате я теперь точно знаю, </a:t>
            </a:r>
            <a:r>
              <a:rPr lang="ru-RU" sz="1050" kern="1200" dirty="0" smtClean="0"/>
              <a:t>что не важно когда ты начал, важно что и как ты делаешь,</a:t>
            </a:r>
            <a:r>
              <a:rPr lang="ru-RU" sz="1050" kern="1200" baseline="0" dirty="0" smtClean="0"/>
              <a:t> к тому же в нашей компании всегда есть те, кто совершенно бескорыстно поможет на первых этапах.</a:t>
            </a:r>
            <a:endParaRPr lang="en-US" sz="1050" kern="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050" b="0" baseline="0" dirty="0" smtClean="0"/>
          </a:p>
          <a:p>
            <a:endParaRPr lang="en-US" sz="1050" dirty="0"/>
          </a:p>
        </p:txBody>
      </p:sp>
    </p:spTree>
    <p:extLst>
      <p:ext uri="{BB962C8B-B14F-4D97-AF65-F5344CB8AC3E}">
        <p14:creationId xmlns:p14="http://schemas.microsoft.com/office/powerpoint/2010/main" val="1072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ru-RU" sz="1050" b="1" dirty="0" smtClean="0"/>
              <a:t>ПОХВАЛИТЕ</a:t>
            </a:r>
          </a:p>
          <a:p>
            <a:r>
              <a:rPr lang="ru-RU" sz="1050" dirty="0" smtClean="0"/>
              <a:t>Второй метод потребует хотя бы первоначальных знаний о компании</a:t>
            </a:r>
            <a:r>
              <a:rPr lang="ru-RU" sz="1050" baseline="0" dirty="0" smtClean="0"/>
              <a:t>. При работе с людьми необходимо знать преимущества компании </a:t>
            </a:r>
            <a:r>
              <a:rPr lang="ru-RU" sz="1050" baseline="0" dirty="0" err="1" smtClean="0"/>
              <a:t>Орифлэйм</a:t>
            </a:r>
            <a:r>
              <a:rPr lang="ru-RU" sz="1050" baseline="0" dirty="0" smtClean="0"/>
              <a:t>, чтобы приводить весомые аргументы. Регулярно посещая встречи «Возможности </a:t>
            </a:r>
            <a:r>
              <a:rPr lang="ru-RU" sz="1050" baseline="0" dirty="0" err="1" smtClean="0"/>
              <a:t>Орифлэйм</a:t>
            </a:r>
            <a:r>
              <a:rPr lang="ru-RU" sz="1050" baseline="0" dirty="0" smtClean="0"/>
              <a:t>» вашего Директора, вы достаточно быстро ознакомитесь с преимуществами </a:t>
            </a:r>
            <a:r>
              <a:rPr lang="ru-RU" sz="1050" baseline="0" dirty="0" err="1" smtClean="0"/>
              <a:t>Орифлэйм</a:t>
            </a:r>
            <a:r>
              <a:rPr lang="ru-RU" sz="1050" baseline="0" dirty="0" smtClean="0"/>
              <a:t> и сможете смело использовать их при работе с возражениями.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05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050" b="1" dirty="0" smtClean="0"/>
              <a:t>Пример: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sz="1050" dirty="0" smtClean="0"/>
              <a:t>Я уже работаю в компании </a:t>
            </a:r>
            <a:r>
              <a:rPr lang="en-US" sz="1050" dirty="0" smtClean="0"/>
              <a:t>N</a:t>
            </a:r>
            <a:r>
              <a:rPr lang="ru-RU" sz="1050" b="0" dirty="0" smtClean="0"/>
              <a:t>.</a:t>
            </a:r>
            <a:r>
              <a:rPr lang="ru-RU" sz="1050" b="1" baseline="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sz="1050" b="0" baseline="0" dirty="0" smtClean="0"/>
              <a:t>Я </a:t>
            </a:r>
            <a:r>
              <a:rPr lang="ru-RU" sz="1050" dirty="0" smtClean="0"/>
              <a:t>слышал о такой компании, в ней действительно есть интересные предложения. И это отличная новость, значит Вы уже знакомы с системой сетевого маркетинга и прекрасно понимаете, о чем речь! Ознакомьтесь и с</a:t>
            </a:r>
            <a:r>
              <a:rPr lang="ru-RU" sz="1050" baseline="0" dirty="0" smtClean="0"/>
              <a:t> нашими</a:t>
            </a:r>
            <a:r>
              <a:rPr lang="ru-RU" sz="1050" dirty="0" smtClean="0"/>
              <a:t> предложениями для новых Консультантов. Уверен, они привлекут ваше внимание/Вы их обязательно</a:t>
            </a:r>
            <a:r>
              <a:rPr lang="ru-RU" sz="1050" baseline="0" dirty="0" smtClean="0"/>
              <a:t> оцените/Вы найдете для себя много интересного и т.п</a:t>
            </a:r>
            <a:r>
              <a:rPr lang="ru-RU" sz="1050" dirty="0" smtClean="0"/>
              <a:t>.</a:t>
            </a:r>
            <a:endParaRPr lang="en-US" sz="1050" dirty="0" smtClean="0"/>
          </a:p>
          <a:p>
            <a:endParaRPr lang="en-US" sz="1050" dirty="0"/>
          </a:p>
        </p:txBody>
      </p:sp>
    </p:spTree>
    <p:extLst>
      <p:ext uri="{BB962C8B-B14F-4D97-AF65-F5344CB8AC3E}">
        <p14:creationId xmlns:p14="http://schemas.microsoft.com/office/powerpoint/2010/main" val="405598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ru-RU" sz="1050" b="1" dirty="0" smtClean="0"/>
              <a:t>ОЗВУЧЬТЕ ВОПРОС</a:t>
            </a:r>
          </a:p>
          <a:p>
            <a:r>
              <a:rPr lang="ru-RU" sz="1050" dirty="0" smtClean="0"/>
              <a:t>Возражение-вопрос – это, соответственно, возражение, скрывающее в себе вопрос. Оно звучит как заинтересованность и сомнение</a:t>
            </a:r>
            <a:r>
              <a:rPr lang="ru-RU" sz="1050" baseline="0" dirty="0" smtClean="0"/>
              <a:t> </a:t>
            </a:r>
            <a:r>
              <a:rPr lang="ru-RU" sz="1050" dirty="0" smtClean="0"/>
              <a:t>или озадаченность. Возражающему</a:t>
            </a:r>
            <a:r>
              <a:rPr lang="ru-RU" sz="1050" baseline="0" dirty="0" smtClean="0"/>
              <a:t> кажется</a:t>
            </a:r>
            <a:r>
              <a:rPr lang="ru-RU" sz="1050" dirty="0" smtClean="0"/>
              <a:t>, что ему что-то мешает согласиться на ваше предложение, есть какие-то «подводные</a:t>
            </a:r>
            <a:r>
              <a:rPr lang="ru-RU" sz="1050" baseline="0" dirty="0" smtClean="0"/>
              <a:t> камни</a:t>
            </a:r>
            <a:r>
              <a:rPr lang="ru-RU" sz="1050" dirty="0" smtClean="0"/>
              <a:t>» и хочет услышать весомые аргументы в пользу того, что это не так. Такое возражение звучит не грубо, без иронии, не категорично</a:t>
            </a:r>
            <a:r>
              <a:rPr lang="ru-RU" sz="1050" baseline="0" dirty="0" smtClean="0"/>
              <a:t> и д</a:t>
            </a:r>
            <a:r>
              <a:rPr lang="ru-RU" sz="1050" dirty="0" smtClean="0"/>
              <a:t>ля того, чтобы его разрешить, Вам необходимо услышать этот скрытый вопрос и самому задать его оппоненту, то есть «озвучить скрытый вопрос». </a:t>
            </a:r>
          </a:p>
          <a:p>
            <a:endParaRPr lang="ru-RU" sz="1050" dirty="0" smtClean="0"/>
          </a:p>
          <a:p>
            <a:r>
              <a:rPr lang="ru-RU" sz="1050" b="1" baseline="0" dirty="0" smtClean="0"/>
              <a:t>Например:</a:t>
            </a:r>
          </a:p>
          <a:p>
            <a:pPr marL="171450" indent="-171450">
              <a:buFontTx/>
              <a:buChar char="-"/>
            </a:pPr>
            <a:r>
              <a:rPr lang="ru-RU" sz="1050" baseline="0" dirty="0" smtClean="0"/>
              <a:t>У меня нет времени. </a:t>
            </a:r>
          </a:p>
          <a:p>
            <a:pPr marL="0" indent="0">
              <a:buFontTx/>
              <a:buNone/>
            </a:pPr>
            <a:endParaRPr lang="ru-RU" sz="1050" baseline="0" dirty="0" smtClean="0"/>
          </a:p>
          <a:p>
            <a:pPr marL="0" indent="0">
              <a:buFontTx/>
              <a:buNone/>
            </a:pPr>
            <a:r>
              <a:rPr lang="ru-RU" sz="1050" baseline="0" dirty="0" smtClean="0"/>
              <a:t>Фактически это не значит, что времени действительно нет, скорее человек хочет узнать, сколько времени будет занимать эта работа, или опасается, что у него не останется свободного времени для себя. Таким образом, вы должны озвучить следующее:</a:t>
            </a:r>
          </a:p>
          <a:p>
            <a:pPr marL="0" indent="0">
              <a:buFontTx/>
              <a:buNone/>
            </a:pPr>
            <a:endParaRPr lang="ru-RU"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050" baseline="0" dirty="0" smtClean="0"/>
              <a:t> - То есть, Вы хотите узнать, как можно построить бизнес, не тратя на это много времени? </a:t>
            </a:r>
            <a:r>
              <a:rPr lang="ru-RU" sz="1050" dirty="0" smtClean="0"/>
              <a:t>Тогда тем более мое предложение Вас заинтересует , ведь наша модель бизнеса такова, что тратить на него много времени не придется!</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indent="0">
              <a:buFontTx/>
              <a:buNone/>
            </a:pPr>
            <a:r>
              <a:rPr lang="ru-RU" sz="1050" baseline="0" dirty="0" smtClean="0"/>
              <a:t>И после подтверждения рассказать о преимуществах бизнеса с </a:t>
            </a:r>
            <a:r>
              <a:rPr lang="ru-RU" sz="1050" baseline="0" dirty="0" err="1" smtClean="0"/>
              <a:t>Орифлэйм</a:t>
            </a:r>
            <a:r>
              <a:rPr lang="ru-RU" sz="1050" baseline="0" dirty="0" smtClean="0"/>
              <a:t>: свободный график, выбор типа активности, помощь спонсора и так далее.</a:t>
            </a:r>
            <a:endParaRPr lang="ru-RU" sz="1050" dirty="0" smtClean="0"/>
          </a:p>
          <a:p>
            <a:endParaRPr lang="ru-RU" sz="1050" dirty="0" smtClean="0"/>
          </a:p>
        </p:txBody>
      </p:sp>
    </p:spTree>
    <p:extLst>
      <p:ext uri="{BB962C8B-B14F-4D97-AF65-F5344CB8AC3E}">
        <p14:creationId xmlns:p14="http://schemas.microsoft.com/office/powerpoint/2010/main" val="193797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copy">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pasted-image.pdf"/>
          <p:cNvPicPr/>
          <p:nvPr/>
        </p:nvPicPr>
        <p:blipFill>
          <a:blip r:embed="rId3">
            <a:extLst/>
          </a:blip>
          <a:stretch>
            <a:fillRect/>
          </a:stretch>
        </p:blipFill>
        <p:spPr>
          <a:xfrm>
            <a:off x="11367152" y="9227330"/>
            <a:ext cx="3494894" cy="727904"/>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580012" y="9842876"/>
            <a:ext cx="3085199" cy="278648"/>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200">
                <a:solidFill>
                  <a:srgbClr val="FFFFFF"/>
                </a:solidFill>
              </a:defRPr>
            </a:lvl1pPr>
          </a:lstStyle>
          <a:p>
            <a:pPr lvl="0">
              <a:defRPr sz="1800">
                <a:solidFill>
                  <a:srgbClr val="000000"/>
                </a:solidFill>
              </a:defRPr>
            </a:pPr>
            <a:r>
              <a:rPr sz="1200">
                <a:solidFill>
                  <a:srgbClr val="FFFFFF"/>
                </a:solidFill>
              </a:rPr>
              <a:t>Copyright ©2014 by Oriflame Cosmetics SA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nSpc>
          <a:spcPct val="90000"/>
        </a:lnSpc>
        <a:defRPr sz="7000" spc="-210">
          <a:solidFill>
            <a:srgbClr val="000000">
              <a:alpha val="50000"/>
            </a:srgbClr>
          </a:solidFill>
          <a:latin typeface="+mn-lt"/>
          <a:ea typeface="+mn-ea"/>
          <a:cs typeface="+mn-cs"/>
          <a:sym typeface="Arial"/>
        </a:defRPr>
      </a:lvl1pPr>
      <a:lvl2pPr indent="228600">
        <a:lnSpc>
          <a:spcPct val="90000"/>
        </a:lnSpc>
        <a:defRPr sz="7000" spc="-210">
          <a:solidFill>
            <a:srgbClr val="000000">
              <a:alpha val="50000"/>
            </a:srgbClr>
          </a:solidFill>
          <a:latin typeface="+mn-lt"/>
          <a:ea typeface="+mn-ea"/>
          <a:cs typeface="+mn-cs"/>
          <a:sym typeface="Arial"/>
        </a:defRPr>
      </a:lvl2pPr>
      <a:lvl3pPr indent="457200">
        <a:lnSpc>
          <a:spcPct val="90000"/>
        </a:lnSpc>
        <a:defRPr sz="7000" spc="-210">
          <a:solidFill>
            <a:srgbClr val="000000">
              <a:alpha val="50000"/>
            </a:srgbClr>
          </a:solidFill>
          <a:latin typeface="+mn-lt"/>
          <a:ea typeface="+mn-ea"/>
          <a:cs typeface="+mn-cs"/>
          <a:sym typeface="Arial"/>
        </a:defRPr>
      </a:lvl3pPr>
      <a:lvl4pPr indent="685800">
        <a:lnSpc>
          <a:spcPct val="90000"/>
        </a:lnSpc>
        <a:defRPr sz="7000" spc="-210">
          <a:solidFill>
            <a:srgbClr val="000000">
              <a:alpha val="50000"/>
            </a:srgbClr>
          </a:solidFill>
          <a:latin typeface="+mn-lt"/>
          <a:ea typeface="+mn-ea"/>
          <a:cs typeface="+mn-cs"/>
          <a:sym typeface="Arial"/>
        </a:defRPr>
      </a:lvl4pPr>
      <a:lvl5pPr indent="914400">
        <a:lnSpc>
          <a:spcPct val="90000"/>
        </a:lnSpc>
        <a:defRPr sz="7000" spc="-210">
          <a:solidFill>
            <a:srgbClr val="000000">
              <a:alpha val="50000"/>
            </a:srgbClr>
          </a:solidFill>
          <a:latin typeface="+mn-lt"/>
          <a:ea typeface="+mn-ea"/>
          <a:cs typeface="+mn-cs"/>
          <a:sym typeface="Arial"/>
        </a:defRPr>
      </a:lvl5pPr>
      <a:lvl6pPr indent="1143000">
        <a:lnSpc>
          <a:spcPct val="90000"/>
        </a:lnSpc>
        <a:defRPr sz="7000" spc="-210">
          <a:solidFill>
            <a:srgbClr val="000000">
              <a:alpha val="50000"/>
            </a:srgbClr>
          </a:solidFill>
          <a:latin typeface="+mn-lt"/>
          <a:ea typeface="+mn-ea"/>
          <a:cs typeface="+mn-cs"/>
          <a:sym typeface="Arial"/>
        </a:defRPr>
      </a:lvl6pPr>
      <a:lvl7pPr indent="1371600">
        <a:lnSpc>
          <a:spcPct val="90000"/>
        </a:lnSpc>
        <a:defRPr sz="7000" spc="-210">
          <a:solidFill>
            <a:srgbClr val="000000">
              <a:alpha val="50000"/>
            </a:srgbClr>
          </a:solidFill>
          <a:latin typeface="+mn-lt"/>
          <a:ea typeface="+mn-ea"/>
          <a:cs typeface="+mn-cs"/>
          <a:sym typeface="Arial"/>
        </a:defRPr>
      </a:lvl7pPr>
      <a:lvl8pPr indent="1600200">
        <a:lnSpc>
          <a:spcPct val="90000"/>
        </a:lnSpc>
        <a:defRPr sz="7000" spc="-210">
          <a:solidFill>
            <a:srgbClr val="000000">
              <a:alpha val="50000"/>
            </a:srgbClr>
          </a:solidFill>
          <a:latin typeface="+mn-lt"/>
          <a:ea typeface="+mn-ea"/>
          <a:cs typeface="+mn-cs"/>
          <a:sym typeface="Arial"/>
        </a:defRPr>
      </a:lvl8pPr>
      <a:lvl9pPr indent="1828800">
        <a:lnSpc>
          <a:spcPct val="90000"/>
        </a:lnSpc>
        <a:defRPr sz="7000" spc="-210">
          <a:solidFill>
            <a:srgbClr val="000000">
              <a:alpha val="50000"/>
            </a:srgbClr>
          </a:solidFill>
          <a:latin typeface="+mn-lt"/>
          <a:ea typeface="+mn-ea"/>
          <a:cs typeface="+mn-cs"/>
          <a:sym typeface="Arial"/>
        </a:defRPr>
      </a:lvl9pPr>
    </p:titleStyle>
    <p:bodyStyle>
      <a:lvl1pPr>
        <a:lnSpc>
          <a:spcPct val="90000"/>
        </a:lnSpc>
        <a:defRPr sz="7000" spc="-210">
          <a:solidFill>
            <a:srgbClr val="000000">
              <a:alpha val="50000"/>
            </a:srgbClr>
          </a:solidFill>
          <a:latin typeface="+mn-lt"/>
          <a:ea typeface="+mn-ea"/>
          <a:cs typeface="+mn-cs"/>
          <a:sym typeface="Arial"/>
        </a:defRPr>
      </a:lvl1pPr>
      <a:lvl2pPr indent="228600">
        <a:lnSpc>
          <a:spcPct val="90000"/>
        </a:lnSpc>
        <a:defRPr sz="7000" spc="-210">
          <a:solidFill>
            <a:srgbClr val="000000">
              <a:alpha val="50000"/>
            </a:srgbClr>
          </a:solidFill>
          <a:latin typeface="+mn-lt"/>
          <a:ea typeface="+mn-ea"/>
          <a:cs typeface="+mn-cs"/>
          <a:sym typeface="Arial"/>
        </a:defRPr>
      </a:lvl2pPr>
      <a:lvl3pPr indent="457200">
        <a:lnSpc>
          <a:spcPct val="90000"/>
        </a:lnSpc>
        <a:defRPr sz="7000" spc="-210">
          <a:solidFill>
            <a:srgbClr val="000000">
              <a:alpha val="50000"/>
            </a:srgbClr>
          </a:solidFill>
          <a:latin typeface="+mn-lt"/>
          <a:ea typeface="+mn-ea"/>
          <a:cs typeface="+mn-cs"/>
          <a:sym typeface="Arial"/>
        </a:defRPr>
      </a:lvl3pPr>
      <a:lvl4pPr indent="685800">
        <a:lnSpc>
          <a:spcPct val="90000"/>
        </a:lnSpc>
        <a:defRPr sz="7000" spc="-210">
          <a:solidFill>
            <a:srgbClr val="000000">
              <a:alpha val="50000"/>
            </a:srgbClr>
          </a:solidFill>
          <a:latin typeface="+mn-lt"/>
          <a:ea typeface="+mn-ea"/>
          <a:cs typeface="+mn-cs"/>
          <a:sym typeface="Arial"/>
        </a:defRPr>
      </a:lvl4pPr>
      <a:lvl5pPr indent="914400">
        <a:lnSpc>
          <a:spcPct val="90000"/>
        </a:lnSpc>
        <a:defRPr sz="7000" spc="-210">
          <a:solidFill>
            <a:srgbClr val="000000">
              <a:alpha val="50000"/>
            </a:srgbClr>
          </a:solidFill>
          <a:latin typeface="+mn-lt"/>
          <a:ea typeface="+mn-ea"/>
          <a:cs typeface="+mn-cs"/>
          <a:sym typeface="Arial"/>
        </a:defRPr>
      </a:lvl5pPr>
      <a:lvl6pPr indent="1143000">
        <a:lnSpc>
          <a:spcPct val="90000"/>
        </a:lnSpc>
        <a:defRPr sz="7000" spc="-210">
          <a:solidFill>
            <a:srgbClr val="000000">
              <a:alpha val="50000"/>
            </a:srgbClr>
          </a:solidFill>
          <a:latin typeface="+mn-lt"/>
          <a:ea typeface="+mn-ea"/>
          <a:cs typeface="+mn-cs"/>
          <a:sym typeface="Arial"/>
        </a:defRPr>
      </a:lvl6pPr>
      <a:lvl7pPr indent="1371600">
        <a:lnSpc>
          <a:spcPct val="90000"/>
        </a:lnSpc>
        <a:defRPr sz="7000" spc="-210">
          <a:solidFill>
            <a:srgbClr val="000000">
              <a:alpha val="50000"/>
            </a:srgbClr>
          </a:solidFill>
          <a:latin typeface="+mn-lt"/>
          <a:ea typeface="+mn-ea"/>
          <a:cs typeface="+mn-cs"/>
          <a:sym typeface="Arial"/>
        </a:defRPr>
      </a:lvl7pPr>
      <a:lvl8pPr indent="1600200">
        <a:lnSpc>
          <a:spcPct val="90000"/>
        </a:lnSpc>
        <a:defRPr sz="7000" spc="-210">
          <a:solidFill>
            <a:srgbClr val="000000">
              <a:alpha val="50000"/>
            </a:srgbClr>
          </a:solidFill>
          <a:latin typeface="+mn-lt"/>
          <a:ea typeface="+mn-ea"/>
          <a:cs typeface="+mn-cs"/>
          <a:sym typeface="Arial"/>
        </a:defRPr>
      </a:lvl8pPr>
      <a:lvl9pPr indent="1828800">
        <a:lnSpc>
          <a:spcPct val="90000"/>
        </a:lnSpc>
        <a:defRPr sz="7000" spc="-210">
          <a:solidFill>
            <a:srgbClr val="000000">
              <a:alpha val="50000"/>
            </a:srgbClr>
          </a:solidFill>
          <a:latin typeface="+mn-lt"/>
          <a:ea typeface="+mn-ea"/>
          <a:cs typeface="+mn-cs"/>
          <a:sym typeface="Arial"/>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
          <p:cNvSpPr/>
          <p:nvPr/>
        </p:nvSpPr>
        <p:spPr>
          <a:xfrm>
            <a:off x="3040719" y="3207400"/>
            <a:ext cx="7822629" cy="29129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914400">
              <a:lnSpc>
                <a:spcPct val="90000"/>
              </a:lnSpc>
              <a:defRPr sz="1800">
                <a:solidFill>
                  <a:srgbClr val="000000"/>
                </a:solidFill>
              </a:defRPr>
            </a:pPr>
            <a:r>
              <a:rPr sz="7000" spc="-210" dirty="0" err="1">
                <a:solidFill>
                  <a:srgbClr val="000000">
                    <a:alpha val="50000"/>
                  </a:srgbClr>
                </a:solidFill>
              </a:rPr>
              <a:t>Основные</a:t>
            </a:r>
            <a:r>
              <a:rPr sz="7000" spc="-210" dirty="0">
                <a:solidFill>
                  <a:srgbClr val="000000">
                    <a:alpha val="50000"/>
                  </a:srgbClr>
                </a:solidFill>
              </a:rPr>
              <a:t> </a:t>
            </a:r>
            <a:r>
              <a:rPr sz="7000" spc="-210" dirty="0" err="1">
                <a:solidFill>
                  <a:srgbClr val="000000">
                    <a:alpha val="50000"/>
                  </a:srgbClr>
                </a:solidFill>
              </a:rPr>
              <a:t>возражения</a:t>
            </a:r>
            <a:endParaRPr sz="7000" spc="-210" dirty="0">
              <a:solidFill>
                <a:srgbClr val="000000">
                  <a:alpha val="50000"/>
                </a:srgbClr>
              </a:solidFill>
            </a:endParaRPr>
          </a:p>
          <a:p>
            <a:pPr lvl="0" defTabSz="914400">
              <a:lnSpc>
                <a:spcPct val="90000"/>
              </a:lnSpc>
              <a:defRPr sz="1800">
                <a:solidFill>
                  <a:srgbClr val="000000"/>
                </a:solidFill>
              </a:defRPr>
            </a:pPr>
            <a:r>
              <a:rPr sz="7000" spc="-210" dirty="0" err="1">
                <a:solidFill>
                  <a:srgbClr val="000000">
                    <a:alpha val="50000"/>
                  </a:srgbClr>
                </a:solidFill>
              </a:rPr>
              <a:t>при</a:t>
            </a:r>
            <a:r>
              <a:rPr sz="7000" spc="-210" dirty="0">
                <a:solidFill>
                  <a:srgbClr val="000000">
                    <a:alpha val="50000"/>
                  </a:srgbClr>
                </a:solidFill>
              </a:rPr>
              <a:t> </a:t>
            </a:r>
            <a:r>
              <a:rPr sz="7000" spc="-210" dirty="0" err="1">
                <a:solidFill>
                  <a:srgbClr val="000000">
                    <a:alpha val="50000"/>
                  </a:srgbClr>
                </a:solidFill>
              </a:rPr>
              <a:t>приглашении</a:t>
            </a:r>
            <a:endParaRPr sz="7000" spc="-210" dirty="0">
              <a:solidFill>
                <a:srgbClr val="000000">
                  <a:alpha val="50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3801" y="4896697"/>
            <a:ext cx="2812354" cy="379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5651390" y="816344"/>
            <a:ext cx="3937750" cy="82166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90000"/>
              </a:lnSpc>
              <a:defRPr sz="5000" spc="-150"/>
            </a:lvl1pPr>
          </a:lstStyle>
          <a:p>
            <a:pPr lvl="0">
              <a:defRPr sz="1800" spc="0">
                <a:solidFill>
                  <a:srgbClr val="000000"/>
                </a:solidFill>
              </a:defRPr>
            </a:pPr>
            <a:r>
              <a:rPr sz="5000" spc="-150">
                <a:solidFill>
                  <a:srgbClr val="000000">
                    <a:alpha val="50000"/>
                  </a:srgbClr>
                </a:solidFill>
              </a:rPr>
              <a:t>Тренируемся!</a:t>
            </a:r>
          </a:p>
        </p:txBody>
      </p:sp>
      <p:sp>
        <p:nvSpPr>
          <p:cNvPr id="95" name="Shape 95"/>
          <p:cNvSpPr/>
          <p:nvPr/>
        </p:nvSpPr>
        <p:spPr>
          <a:xfrm>
            <a:off x="376627" y="2181037"/>
            <a:ext cx="4216401" cy="1308101"/>
          </a:xfrm>
          <a:prstGeom prst="roundRect">
            <a:avLst>
              <a:gd name="adj" fmla="val 8845"/>
            </a:avLst>
          </a:prstGeom>
          <a:solidFill>
            <a:srgbClr val="2B84D6"/>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2200" b="1" spc="-66">
                <a:solidFill>
                  <a:srgbClr val="FFFFFF"/>
                </a:solidFill>
              </a:defRPr>
            </a:lvl1pPr>
          </a:lstStyle>
          <a:p>
            <a:pPr lvl="0">
              <a:defRPr sz="1800" b="0" spc="0">
                <a:solidFill>
                  <a:srgbClr val="000000"/>
                </a:solidFill>
              </a:defRPr>
            </a:pPr>
            <a:r>
              <a:rPr sz="2200" b="1" spc="-66">
                <a:solidFill>
                  <a:srgbClr val="FFFFFF"/>
                </a:solidFill>
              </a:rPr>
              <a:t>Вам чаще возражают</a:t>
            </a:r>
          </a:p>
        </p:txBody>
      </p:sp>
      <p:sp>
        <p:nvSpPr>
          <p:cNvPr id="96" name="Shape 96"/>
          <p:cNvSpPr/>
          <p:nvPr/>
        </p:nvSpPr>
        <p:spPr>
          <a:xfrm>
            <a:off x="6628976" y="2182658"/>
            <a:ext cx="4215858" cy="1304860"/>
          </a:xfrm>
          <a:prstGeom prst="roundRect">
            <a:avLst>
              <a:gd name="adj" fmla="val 6792"/>
            </a:avLst>
          </a:prstGeom>
          <a:solidFill>
            <a:srgbClr val="3688D0"/>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2200" b="1" spc="-66">
                <a:solidFill>
                  <a:srgbClr val="FFFFFF"/>
                </a:solidFill>
              </a:defRPr>
            </a:lvl1pPr>
          </a:lstStyle>
          <a:p>
            <a:pPr lvl="0">
              <a:defRPr sz="1800" b="0" spc="0">
                <a:solidFill>
                  <a:srgbClr val="000000"/>
                </a:solidFill>
              </a:defRPr>
            </a:pPr>
            <a:r>
              <a:rPr sz="2200" b="1" spc="-66">
                <a:solidFill>
                  <a:srgbClr val="FFFFFF"/>
                </a:solidFill>
              </a:rPr>
              <a:t>Вы быстрее осваиваете правила и методики работы с возражениями</a:t>
            </a:r>
          </a:p>
        </p:txBody>
      </p:sp>
      <p:sp>
        <p:nvSpPr>
          <p:cNvPr id="97" name="Shape 97"/>
          <p:cNvSpPr/>
          <p:nvPr/>
        </p:nvSpPr>
        <p:spPr>
          <a:xfrm>
            <a:off x="3172724" y="4150499"/>
            <a:ext cx="4216401" cy="1308101"/>
          </a:xfrm>
          <a:prstGeom prst="roundRect">
            <a:avLst>
              <a:gd name="adj" fmla="val 8845"/>
            </a:avLst>
          </a:prstGeom>
          <a:solidFill>
            <a:srgbClr val="3186D3"/>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2200" b="1" spc="-66">
                <a:solidFill>
                  <a:srgbClr val="FFFFFF"/>
                </a:solidFill>
              </a:defRPr>
            </a:lvl1pPr>
          </a:lstStyle>
          <a:p>
            <a:pPr lvl="0">
              <a:defRPr sz="1800" b="0" spc="0">
                <a:solidFill>
                  <a:srgbClr val="000000"/>
                </a:solidFill>
              </a:defRPr>
            </a:pPr>
            <a:r>
              <a:rPr sz="2200" b="1" spc="-66">
                <a:solidFill>
                  <a:srgbClr val="FFFFFF"/>
                </a:solidFill>
              </a:rPr>
              <a:t>Вы чаще отвечаете на возражения</a:t>
            </a:r>
          </a:p>
        </p:txBody>
      </p:sp>
      <p:sp>
        <p:nvSpPr>
          <p:cNvPr id="98" name="Shape 98"/>
          <p:cNvSpPr/>
          <p:nvPr/>
        </p:nvSpPr>
        <p:spPr>
          <a:xfrm>
            <a:off x="10757751" y="4155197"/>
            <a:ext cx="4216401" cy="1308101"/>
          </a:xfrm>
          <a:prstGeom prst="roundRect">
            <a:avLst>
              <a:gd name="adj" fmla="val 6361"/>
            </a:avLst>
          </a:prstGeom>
          <a:solidFill>
            <a:srgbClr val="359D3C"/>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2200" b="1" spc="-66">
                <a:solidFill>
                  <a:srgbClr val="FFFFFF"/>
                </a:solidFill>
              </a:defRPr>
            </a:lvl1pPr>
          </a:lstStyle>
          <a:p>
            <a:pPr lvl="0">
              <a:defRPr sz="1800" b="0" spc="0">
                <a:solidFill>
                  <a:srgbClr val="000000"/>
                </a:solidFill>
              </a:defRPr>
            </a:pPr>
            <a:r>
              <a:rPr sz="2200" b="1" spc="-66">
                <a:solidFill>
                  <a:srgbClr val="FFFFFF"/>
                </a:solidFill>
              </a:rPr>
              <a:t>Больше вероятность получения ответа «Да»</a:t>
            </a:r>
          </a:p>
        </p:txBody>
      </p:sp>
      <p:sp>
        <p:nvSpPr>
          <p:cNvPr id="108" name="Shape 108"/>
          <p:cNvSpPr/>
          <p:nvPr/>
        </p:nvSpPr>
        <p:spPr>
          <a:xfrm>
            <a:off x="7575746" y="3706799"/>
            <a:ext cx="1320199" cy="1102716"/>
          </a:xfrm>
          <a:custGeom>
            <a:avLst/>
            <a:gdLst/>
            <a:ahLst/>
            <a:cxnLst>
              <a:cxn ang="0">
                <a:pos x="wd2" y="hd2"/>
              </a:cxn>
              <a:cxn ang="5400000">
                <a:pos x="wd2" y="hd2"/>
              </a:cxn>
              <a:cxn ang="10800000">
                <a:pos x="wd2" y="hd2"/>
              </a:cxn>
              <a:cxn ang="16200000">
                <a:pos x="wd2" y="hd2"/>
              </a:cxn>
            </a:cxnLst>
            <a:rect l="0" t="0" r="r" b="b"/>
            <a:pathLst>
              <a:path w="20752" h="20453" extrusionOk="0">
                <a:moveTo>
                  <a:pt x="0" y="20295"/>
                </a:moveTo>
                <a:cubicBezTo>
                  <a:pt x="14710" y="21600"/>
                  <a:pt x="21600" y="14835"/>
                  <a:pt x="20669" y="0"/>
                </a:cubicBezTo>
              </a:path>
            </a:pathLst>
          </a:custGeom>
          <a:ln w="50800">
            <a:solidFill>
              <a:srgbClr val="3B88CD"/>
            </a:solidFill>
            <a:miter lim="400000"/>
            <a:headEnd type="oval"/>
            <a:tailEnd type="triangle"/>
          </a:ln>
        </p:spPr>
        <p:txBody>
          <a:bodyPr/>
          <a:lstStyle/>
          <a:p>
            <a:pPr lvl="0"/>
            <a:endParaRPr/>
          </a:p>
        </p:txBody>
      </p:sp>
      <p:sp>
        <p:nvSpPr>
          <p:cNvPr id="109" name="Shape 109"/>
          <p:cNvSpPr/>
          <p:nvPr/>
        </p:nvSpPr>
        <p:spPr>
          <a:xfrm>
            <a:off x="2284917" y="3596970"/>
            <a:ext cx="701282" cy="1318098"/>
          </a:xfrm>
          <a:custGeom>
            <a:avLst/>
            <a:gdLst/>
            <a:ahLst/>
            <a:cxnLst>
              <a:cxn ang="0">
                <a:pos x="wd2" y="hd2"/>
              </a:cxn>
              <a:cxn ang="5400000">
                <a:pos x="wd2" y="hd2"/>
              </a:cxn>
              <a:cxn ang="10800000">
                <a:pos x="wd2" y="hd2"/>
              </a:cxn>
              <a:cxn ang="16200000">
                <a:pos x="wd2" y="hd2"/>
              </a:cxn>
            </a:cxnLst>
            <a:rect l="0" t="0" r="r" b="b"/>
            <a:pathLst>
              <a:path w="18849" h="21600" extrusionOk="0">
                <a:moveTo>
                  <a:pt x="1180" y="0"/>
                </a:moveTo>
                <a:cubicBezTo>
                  <a:pt x="-2751" y="9176"/>
                  <a:pt x="3139" y="16376"/>
                  <a:pt x="18849" y="21600"/>
                </a:cubicBezTo>
              </a:path>
            </a:pathLst>
          </a:custGeom>
          <a:ln w="50800">
            <a:solidFill>
              <a:srgbClr val="3B88CD"/>
            </a:solidFill>
            <a:miter lim="400000"/>
            <a:headEnd type="oval"/>
            <a:tailEnd type="triangle"/>
          </a:ln>
        </p:spPr>
        <p:txBody>
          <a:bodyPr/>
          <a:lstStyle/>
          <a:p>
            <a:pPr lvl="0"/>
            <a:endParaRPr/>
          </a:p>
        </p:txBody>
      </p:sp>
      <p:sp>
        <p:nvSpPr>
          <p:cNvPr id="110" name="Shape 110"/>
          <p:cNvSpPr/>
          <p:nvPr/>
        </p:nvSpPr>
        <p:spPr>
          <a:xfrm>
            <a:off x="10985344" y="2708748"/>
            <a:ext cx="1939794" cy="1227393"/>
          </a:xfrm>
          <a:custGeom>
            <a:avLst/>
            <a:gdLst/>
            <a:ahLst/>
            <a:cxnLst>
              <a:cxn ang="0">
                <a:pos x="wd2" y="hd2"/>
              </a:cxn>
              <a:cxn ang="5400000">
                <a:pos x="wd2" y="hd2"/>
              </a:cxn>
              <a:cxn ang="10800000">
                <a:pos x="wd2" y="hd2"/>
              </a:cxn>
              <a:cxn ang="16200000">
                <a:pos x="wd2" y="hd2"/>
              </a:cxn>
            </a:cxnLst>
            <a:rect l="0" t="0" r="r" b="b"/>
            <a:pathLst>
              <a:path w="21600" h="20347" extrusionOk="0">
                <a:moveTo>
                  <a:pt x="0" y="192"/>
                </a:moveTo>
                <a:cubicBezTo>
                  <a:pt x="14151" y="-1253"/>
                  <a:pt x="21351" y="5465"/>
                  <a:pt x="21600" y="20347"/>
                </a:cubicBezTo>
              </a:path>
            </a:pathLst>
          </a:custGeom>
          <a:ln w="50800">
            <a:solidFill>
              <a:srgbClr val="8EC449"/>
            </a:solidFill>
            <a:miter lim="400000"/>
            <a:headEnd type="oval"/>
            <a:tailEnd type="triangle"/>
          </a:ln>
        </p:spPr>
        <p:txBody>
          <a:bodyPr/>
          <a:lstStyle/>
          <a:p>
            <a:pPr lvl="0"/>
            <a:endParaRPr/>
          </a:p>
        </p:txBody>
      </p:sp>
      <p:sp>
        <p:nvSpPr>
          <p:cNvPr id="102" name="Shape 102"/>
          <p:cNvSpPr/>
          <p:nvPr/>
        </p:nvSpPr>
        <p:spPr>
          <a:xfrm>
            <a:off x="2668855" y="6003204"/>
            <a:ext cx="2526425" cy="463748"/>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lgn="ctr" defTabSz="914400">
              <a:defRPr sz="2500" b="1" spc="-75">
                <a:solidFill>
                  <a:srgbClr val="000000">
                    <a:alpha val="70000"/>
                  </a:srgbClr>
                </a:solidFill>
              </a:defRPr>
            </a:lvl1pPr>
          </a:lstStyle>
          <a:p>
            <a:pPr lvl="0">
              <a:defRPr sz="1800" b="0" spc="0">
                <a:solidFill>
                  <a:srgbClr val="000000"/>
                </a:solidFill>
              </a:defRPr>
            </a:pPr>
            <a:r>
              <a:rPr sz="2500" b="1" spc="-75">
                <a:solidFill>
                  <a:srgbClr val="000000">
                    <a:alpha val="70000"/>
                  </a:srgbClr>
                </a:solidFill>
              </a:rPr>
              <a:t>Первые три дня</a:t>
            </a:r>
          </a:p>
        </p:txBody>
      </p:sp>
      <p:sp>
        <p:nvSpPr>
          <p:cNvPr id="103" name="Shape 103"/>
          <p:cNvSpPr/>
          <p:nvPr/>
        </p:nvSpPr>
        <p:spPr>
          <a:xfrm>
            <a:off x="6625852" y="6003204"/>
            <a:ext cx="2367898" cy="463748"/>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lgn="ctr" defTabSz="914400">
              <a:defRPr sz="2500" b="1" spc="-75">
                <a:solidFill>
                  <a:srgbClr val="000000">
                    <a:alpha val="70000"/>
                  </a:srgbClr>
                </a:solidFill>
              </a:defRPr>
            </a:lvl1pPr>
          </a:lstStyle>
          <a:p>
            <a:pPr lvl="0">
              <a:defRPr sz="1800" b="0" spc="0">
                <a:solidFill>
                  <a:srgbClr val="000000"/>
                </a:solidFill>
              </a:defRPr>
            </a:pPr>
            <a:r>
              <a:rPr sz="2500" b="1" spc="-75">
                <a:solidFill>
                  <a:srgbClr val="000000">
                    <a:alpha val="70000"/>
                  </a:srgbClr>
                </a:solidFill>
              </a:rPr>
              <a:t>Первая неделя</a:t>
            </a:r>
          </a:p>
        </p:txBody>
      </p:sp>
      <p:sp>
        <p:nvSpPr>
          <p:cNvPr id="104" name="Shape 104"/>
          <p:cNvSpPr/>
          <p:nvPr/>
        </p:nvSpPr>
        <p:spPr>
          <a:xfrm>
            <a:off x="10805651" y="6003204"/>
            <a:ext cx="1064802" cy="463748"/>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lgn="ctr" defTabSz="914400">
              <a:defRPr sz="2500" b="1" spc="-75">
                <a:solidFill>
                  <a:srgbClr val="000000">
                    <a:alpha val="70000"/>
                  </a:srgbClr>
                </a:solidFill>
              </a:defRPr>
            </a:lvl1pPr>
          </a:lstStyle>
          <a:p>
            <a:pPr lvl="0">
              <a:defRPr sz="1800" b="0" spc="0">
                <a:solidFill>
                  <a:srgbClr val="000000"/>
                </a:solidFill>
              </a:defRPr>
            </a:pPr>
            <a:r>
              <a:rPr sz="2500" b="1" spc="-75">
                <a:solidFill>
                  <a:srgbClr val="000000">
                    <a:alpha val="70000"/>
                  </a:srgbClr>
                </a:solidFill>
              </a:rPr>
              <a:t>Месяц</a:t>
            </a:r>
          </a:p>
        </p:txBody>
      </p:sp>
      <p:graphicFrame>
        <p:nvGraphicFramePr>
          <p:cNvPr id="105" name="Chart 105"/>
          <p:cNvGraphicFramePr/>
          <p:nvPr/>
        </p:nvGraphicFramePr>
        <p:xfrm>
          <a:off x="2939382" y="6660401"/>
          <a:ext cx="1985371" cy="1985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Chart 106"/>
          <p:cNvGraphicFramePr/>
          <p:nvPr/>
        </p:nvGraphicFramePr>
        <p:xfrm>
          <a:off x="6817115" y="6660401"/>
          <a:ext cx="1985371" cy="19853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7" name="Chart 107"/>
          <p:cNvGraphicFramePr/>
          <p:nvPr/>
        </p:nvGraphicFramePr>
        <p:xfrm>
          <a:off x="10345366" y="6660401"/>
          <a:ext cx="1985371" cy="198537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4476746" y="689344"/>
            <a:ext cx="6287038" cy="148667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Тренируемся:</a:t>
            </a:r>
          </a:p>
          <a:p>
            <a:pPr lvl="0" algn="ctr" defTabSz="914400">
              <a:lnSpc>
                <a:spcPct val="90000"/>
              </a:lnSpc>
              <a:defRPr sz="1800">
                <a:solidFill>
                  <a:srgbClr val="000000"/>
                </a:solidFill>
              </a:defRPr>
            </a:pPr>
            <a:r>
              <a:rPr sz="5000" spc="-150">
                <a:solidFill>
                  <a:srgbClr val="000000">
                    <a:alpha val="50000"/>
                  </a:srgbClr>
                </a:solidFill>
              </a:rPr>
              <a:t>варианты возражений</a:t>
            </a:r>
          </a:p>
        </p:txBody>
      </p:sp>
      <p:sp>
        <p:nvSpPr>
          <p:cNvPr id="113" name="Shape 113"/>
          <p:cNvSpPr/>
          <p:nvPr/>
        </p:nvSpPr>
        <p:spPr>
          <a:xfrm>
            <a:off x="2017320" y="2675003"/>
            <a:ext cx="6552804" cy="602060"/>
          </a:xfrm>
          <a:custGeom>
            <a:avLst/>
            <a:gdLst/>
            <a:ahLst/>
            <a:cxnLst>
              <a:cxn ang="0">
                <a:pos x="wd2" y="hd2"/>
              </a:cxn>
              <a:cxn ang="5400000">
                <a:pos x="wd2" y="hd2"/>
              </a:cxn>
              <a:cxn ang="10800000">
                <a:pos x="wd2" y="hd2"/>
              </a:cxn>
              <a:cxn ang="16200000">
                <a:pos x="wd2" y="hd2"/>
              </a:cxn>
            </a:cxnLst>
            <a:rect l="0" t="0" r="r" b="b"/>
            <a:pathLst>
              <a:path w="21600" h="21600" extrusionOk="0">
                <a:moveTo>
                  <a:pt x="1363" y="0"/>
                </a:moveTo>
                <a:cubicBezTo>
                  <a:pt x="815" y="0"/>
                  <a:pt x="372" y="4829"/>
                  <a:pt x="372" y="10793"/>
                </a:cubicBezTo>
                <a:cubicBezTo>
                  <a:pt x="372" y="12049"/>
                  <a:pt x="395" y="13245"/>
                  <a:pt x="432" y="14367"/>
                </a:cubicBezTo>
                <a:lnTo>
                  <a:pt x="0" y="20902"/>
                </a:lnTo>
                <a:lnTo>
                  <a:pt x="716" y="18923"/>
                </a:lnTo>
                <a:cubicBezTo>
                  <a:pt x="890" y="20570"/>
                  <a:pt x="1114" y="21600"/>
                  <a:pt x="1363" y="21600"/>
                </a:cubicBezTo>
                <a:lnTo>
                  <a:pt x="20608" y="21600"/>
                </a:lnTo>
                <a:cubicBezTo>
                  <a:pt x="21156" y="21600"/>
                  <a:pt x="21600" y="16757"/>
                  <a:pt x="21600" y="10793"/>
                </a:cubicBezTo>
                <a:cubicBezTo>
                  <a:pt x="21600" y="4830"/>
                  <a:pt x="21156" y="0"/>
                  <a:pt x="20608" y="0"/>
                </a:cubicBezTo>
                <a:lnTo>
                  <a:pt x="1363" y="0"/>
                </a:lnTo>
                <a:close/>
              </a:path>
            </a:pathLst>
          </a:custGeom>
          <a:solidFill>
            <a:srgbClr val="FFFFFF"/>
          </a:solidFill>
          <a:ln w="127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000" spc="-100" dirty="0">
                <a:solidFill>
                  <a:srgbClr val="000000">
                    <a:alpha val="70000"/>
                  </a:srgbClr>
                </a:solidFill>
                <a:latin typeface="Arial Bold"/>
                <a:ea typeface="Arial Bold"/>
                <a:cs typeface="Arial Bold"/>
                <a:sym typeface="Arial Bold"/>
              </a:rPr>
              <a:t>— Уже весь город зарегистрировался в Орифлэйм!</a:t>
            </a:r>
          </a:p>
        </p:txBody>
      </p:sp>
      <p:sp>
        <p:nvSpPr>
          <p:cNvPr id="114" name="Shape 114"/>
          <p:cNvSpPr/>
          <p:nvPr/>
        </p:nvSpPr>
        <p:spPr>
          <a:xfrm>
            <a:off x="3450832" y="3440469"/>
            <a:ext cx="10300892" cy="1818482"/>
          </a:xfrm>
          <a:custGeom>
            <a:avLst/>
            <a:gdLst/>
            <a:ahLst/>
            <a:cxnLst>
              <a:cxn ang="0">
                <a:pos x="wd2" y="hd2"/>
              </a:cxn>
              <a:cxn ang="5400000">
                <a:pos x="wd2" y="hd2"/>
              </a:cxn>
              <a:cxn ang="10800000">
                <a:pos x="wd2" y="hd2"/>
              </a:cxn>
              <a:cxn ang="16200000">
                <a:pos x="wd2" y="hd2"/>
              </a:cxn>
            </a:cxnLst>
            <a:rect l="0" t="0" r="r" b="b"/>
            <a:pathLst>
              <a:path w="21600" h="21600" extrusionOk="0">
                <a:moveTo>
                  <a:pt x="682" y="0"/>
                </a:moveTo>
                <a:cubicBezTo>
                  <a:pt x="305" y="0"/>
                  <a:pt x="0" y="1728"/>
                  <a:pt x="0" y="3861"/>
                </a:cubicBezTo>
                <a:lnTo>
                  <a:pt x="0" y="17739"/>
                </a:lnTo>
                <a:cubicBezTo>
                  <a:pt x="0" y="19872"/>
                  <a:pt x="305" y="21600"/>
                  <a:pt x="682" y="21600"/>
                </a:cubicBezTo>
                <a:lnTo>
                  <a:pt x="20199" y="21600"/>
                </a:lnTo>
                <a:cubicBezTo>
                  <a:pt x="20415" y="21600"/>
                  <a:pt x="20605" y="21018"/>
                  <a:pt x="20730" y="20129"/>
                </a:cubicBezTo>
                <a:lnTo>
                  <a:pt x="21600" y="21468"/>
                </a:lnTo>
                <a:lnTo>
                  <a:pt x="20866" y="18541"/>
                </a:lnTo>
                <a:cubicBezTo>
                  <a:pt x="20876" y="18282"/>
                  <a:pt x="20880" y="18014"/>
                  <a:pt x="20880" y="17739"/>
                </a:cubicBezTo>
                <a:lnTo>
                  <a:pt x="20880" y="3861"/>
                </a:lnTo>
                <a:cubicBezTo>
                  <a:pt x="20880" y="1728"/>
                  <a:pt x="20575" y="0"/>
                  <a:pt x="20199" y="0"/>
                </a:cubicBezTo>
                <a:lnTo>
                  <a:pt x="682"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265113" lvl="1" indent="14288">
              <a:defRPr sz="1800">
                <a:solidFill>
                  <a:srgbClr val="000000"/>
                </a:solidFill>
              </a:defRPr>
            </a:pPr>
            <a:r>
              <a:rPr sz="2000" spc="-100" dirty="0">
                <a:solidFill>
                  <a:srgbClr val="000000">
                    <a:alpha val="70000"/>
                  </a:srgbClr>
                </a:solidFill>
                <a:latin typeface="Arial Bold"/>
                <a:ea typeface="Arial Bold"/>
                <a:cs typeface="Arial Bold"/>
                <a:sym typeface="Arial Bold"/>
              </a:rPr>
              <a:t>— </a:t>
            </a:r>
            <a:r>
              <a:rPr sz="2000" spc="-100" dirty="0">
                <a:solidFill>
                  <a:srgbClr val="FD794A"/>
                </a:solidFill>
                <a:latin typeface="Arial Bold"/>
                <a:ea typeface="Arial Bold"/>
                <a:cs typeface="Arial Bold"/>
                <a:sym typeface="Arial Bold"/>
              </a:rPr>
              <a:t>Я вас прекрасно понимаю, я тоже раньше думала, </a:t>
            </a:r>
            <a:r>
              <a:rPr sz="2000" spc="-100" dirty="0">
                <a:solidFill>
                  <a:srgbClr val="000000">
                    <a:alpha val="70000"/>
                  </a:srgbClr>
                </a:solidFill>
                <a:latin typeface="Arial Bold"/>
                <a:ea typeface="Arial Bold"/>
                <a:cs typeface="Arial Bold"/>
                <a:sym typeface="Arial Bold"/>
              </a:rPr>
              <a:t>что уже все в Орифлэйм, пока однажды не принесла каталог на работу. Оказывается, многие слышали, многие когда-то чем-то пользовались, но уже давно ничего не заказывали. Сейчас они с удовольствием приобретают продукцию! Особенно каталог популярен у постоянных клиентов. </a:t>
            </a:r>
          </a:p>
        </p:txBody>
      </p:sp>
      <p:sp>
        <p:nvSpPr>
          <p:cNvPr id="115" name="Shape 115"/>
          <p:cNvSpPr/>
          <p:nvPr/>
        </p:nvSpPr>
        <p:spPr>
          <a:xfrm>
            <a:off x="2603417" y="2284883"/>
            <a:ext cx="1444369"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FD794A"/>
                </a:solidFill>
              </a:defRPr>
            </a:lvl1pPr>
          </a:lstStyle>
          <a:p>
            <a:pPr lvl="0">
              <a:defRPr b="0">
                <a:solidFill>
                  <a:srgbClr val="000000"/>
                </a:solidFill>
              </a:defRPr>
            </a:pPr>
            <a:r>
              <a:rPr b="1">
                <a:solidFill>
                  <a:srgbClr val="FD794A"/>
                </a:solidFill>
              </a:rPr>
              <a:t>Пример №1</a:t>
            </a:r>
          </a:p>
        </p:txBody>
      </p:sp>
      <p:sp>
        <p:nvSpPr>
          <p:cNvPr id="116" name="Shape 116"/>
          <p:cNvSpPr/>
          <p:nvPr/>
        </p:nvSpPr>
        <p:spPr>
          <a:xfrm>
            <a:off x="2017320" y="5933126"/>
            <a:ext cx="7313613" cy="602061"/>
          </a:xfrm>
          <a:custGeom>
            <a:avLst/>
            <a:gdLst/>
            <a:ahLst/>
            <a:cxnLst>
              <a:cxn ang="0">
                <a:pos x="wd2" y="hd2"/>
              </a:cxn>
              <a:cxn ang="5400000">
                <a:pos x="wd2" y="hd2"/>
              </a:cxn>
              <a:cxn ang="10800000">
                <a:pos x="wd2" y="hd2"/>
              </a:cxn>
              <a:cxn ang="16200000">
                <a:pos x="wd2" y="hd2"/>
              </a:cxn>
            </a:cxnLst>
            <a:rect l="0" t="0" r="r" b="b"/>
            <a:pathLst>
              <a:path w="21600" h="21600" extrusionOk="0">
                <a:moveTo>
                  <a:pt x="1221" y="0"/>
                </a:moveTo>
                <a:cubicBezTo>
                  <a:pt x="730" y="0"/>
                  <a:pt x="333" y="4829"/>
                  <a:pt x="333" y="10793"/>
                </a:cubicBezTo>
                <a:cubicBezTo>
                  <a:pt x="333" y="12049"/>
                  <a:pt x="354" y="13245"/>
                  <a:pt x="387" y="14367"/>
                </a:cubicBezTo>
                <a:lnTo>
                  <a:pt x="0" y="20902"/>
                </a:lnTo>
                <a:lnTo>
                  <a:pt x="641" y="18923"/>
                </a:lnTo>
                <a:cubicBezTo>
                  <a:pt x="797" y="20570"/>
                  <a:pt x="998" y="21600"/>
                  <a:pt x="1221" y="21600"/>
                </a:cubicBezTo>
                <a:lnTo>
                  <a:pt x="20712" y="21600"/>
                </a:lnTo>
                <a:cubicBezTo>
                  <a:pt x="21202" y="21600"/>
                  <a:pt x="21600" y="16757"/>
                  <a:pt x="21600" y="10793"/>
                </a:cubicBezTo>
                <a:cubicBezTo>
                  <a:pt x="21600" y="4830"/>
                  <a:pt x="21202" y="0"/>
                  <a:pt x="20712" y="0"/>
                </a:cubicBezTo>
                <a:lnTo>
                  <a:pt x="1221" y="0"/>
                </a:lnTo>
                <a:close/>
              </a:path>
            </a:pathLst>
          </a:custGeom>
          <a:solidFill>
            <a:srgbClr val="FFFFFF"/>
          </a:solidFill>
          <a:ln w="127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000" spc="-100">
                <a:solidFill>
                  <a:srgbClr val="000000">
                    <a:alpha val="70000"/>
                  </a:srgbClr>
                </a:solidFill>
                <a:latin typeface="Arial Bold"/>
                <a:ea typeface="Arial Bold"/>
                <a:cs typeface="Arial Bold"/>
                <a:sym typeface="Arial Bold"/>
              </a:rPr>
              <a:t>— У меня не получится продавать. Продавать – это не мое.</a:t>
            </a:r>
          </a:p>
        </p:txBody>
      </p:sp>
      <p:sp>
        <p:nvSpPr>
          <p:cNvPr id="117" name="Shape 117"/>
          <p:cNvSpPr/>
          <p:nvPr/>
        </p:nvSpPr>
        <p:spPr>
          <a:xfrm>
            <a:off x="3450832" y="6698592"/>
            <a:ext cx="10300892" cy="1818482"/>
          </a:xfrm>
          <a:custGeom>
            <a:avLst/>
            <a:gdLst/>
            <a:ahLst/>
            <a:cxnLst>
              <a:cxn ang="0">
                <a:pos x="wd2" y="hd2"/>
              </a:cxn>
              <a:cxn ang="5400000">
                <a:pos x="wd2" y="hd2"/>
              </a:cxn>
              <a:cxn ang="10800000">
                <a:pos x="wd2" y="hd2"/>
              </a:cxn>
              <a:cxn ang="16200000">
                <a:pos x="wd2" y="hd2"/>
              </a:cxn>
            </a:cxnLst>
            <a:rect l="0" t="0" r="r" b="b"/>
            <a:pathLst>
              <a:path w="21600" h="21600" extrusionOk="0">
                <a:moveTo>
                  <a:pt x="682" y="0"/>
                </a:moveTo>
                <a:cubicBezTo>
                  <a:pt x="305" y="0"/>
                  <a:pt x="0" y="1728"/>
                  <a:pt x="0" y="3861"/>
                </a:cubicBezTo>
                <a:lnTo>
                  <a:pt x="0" y="17739"/>
                </a:lnTo>
                <a:cubicBezTo>
                  <a:pt x="0" y="19872"/>
                  <a:pt x="305" y="21600"/>
                  <a:pt x="682" y="21600"/>
                </a:cubicBezTo>
                <a:lnTo>
                  <a:pt x="20199" y="21600"/>
                </a:lnTo>
                <a:cubicBezTo>
                  <a:pt x="20415" y="21600"/>
                  <a:pt x="20605" y="21018"/>
                  <a:pt x="20730" y="20129"/>
                </a:cubicBezTo>
                <a:lnTo>
                  <a:pt x="21600" y="21468"/>
                </a:lnTo>
                <a:lnTo>
                  <a:pt x="20866" y="18541"/>
                </a:lnTo>
                <a:cubicBezTo>
                  <a:pt x="20876" y="18282"/>
                  <a:pt x="20880" y="18014"/>
                  <a:pt x="20880" y="17739"/>
                </a:cubicBezTo>
                <a:lnTo>
                  <a:pt x="20880" y="3861"/>
                </a:lnTo>
                <a:cubicBezTo>
                  <a:pt x="20880" y="1728"/>
                  <a:pt x="20575" y="0"/>
                  <a:pt x="20199" y="0"/>
                </a:cubicBezTo>
                <a:lnTo>
                  <a:pt x="682"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265113" lvl="1" indent="14288">
              <a:defRPr sz="1800">
                <a:solidFill>
                  <a:srgbClr val="000000"/>
                </a:solidFill>
              </a:defRPr>
            </a:pPr>
            <a:r>
              <a:rPr sz="2000" spc="-100" dirty="0">
                <a:solidFill>
                  <a:srgbClr val="000000">
                    <a:alpha val="70000"/>
                  </a:srgbClr>
                </a:solidFill>
                <a:latin typeface="Arial Bold"/>
                <a:ea typeface="Arial Bold"/>
                <a:cs typeface="Arial Bold"/>
                <a:sym typeface="Arial Bold"/>
              </a:rPr>
              <a:t>— </a:t>
            </a:r>
            <a:r>
              <a:rPr sz="2000" spc="-100" dirty="0">
                <a:solidFill>
                  <a:srgbClr val="FD794A"/>
                </a:solidFill>
                <a:latin typeface="Arial Bold"/>
                <a:ea typeface="Arial Bold"/>
                <a:cs typeface="Arial Bold"/>
                <a:sym typeface="Arial Bold"/>
              </a:rPr>
              <a:t>Вы знаете, я ведь тоже не продавец, и моя основная работа далека от сферы продаж.</a:t>
            </a:r>
            <a:r>
              <a:rPr sz="2000" spc="-100" dirty="0">
                <a:solidFill>
                  <a:srgbClr val="000000">
                    <a:alpha val="70000"/>
                  </a:srgbClr>
                </a:solidFill>
                <a:latin typeface="Arial Bold"/>
                <a:ea typeface="Arial Bold"/>
                <a:cs typeface="Arial Bold"/>
                <a:sym typeface="Arial Bold"/>
              </a:rPr>
              <a:t> </a:t>
            </a:r>
            <a:r>
              <a:rPr sz="2000" spc="-100" dirty="0" smtClean="0">
                <a:solidFill>
                  <a:srgbClr val="000000">
                    <a:alpha val="70000"/>
                  </a:srgbClr>
                </a:solidFill>
                <a:latin typeface="Arial Bold"/>
                <a:ea typeface="Arial Bold"/>
                <a:cs typeface="Arial Bold"/>
                <a:sym typeface="Arial Bold"/>
              </a:rPr>
              <a:t>У</a:t>
            </a:r>
            <a:r>
              <a:rPr lang="en-US" sz="2000" spc="-100" dirty="0" smtClean="0">
                <a:solidFill>
                  <a:srgbClr val="000000">
                    <a:alpha val="70000"/>
                  </a:srgbClr>
                </a:solidFill>
                <a:latin typeface="Arial Bold"/>
                <a:ea typeface="Arial Bold"/>
                <a:cs typeface="Arial Bold"/>
                <a:sym typeface="Arial Bold"/>
              </a:rPr>
              <a:t> </a:t>
            </a:r>
            <a:r>
              <a:rPr sz="2000" spc="-100" dirty="0" smtClean="0">
                <a:solidFill>
                  <a:srgbClr val="000000">
                    <a:alpha val="70000"/>
                  </a:srgbClr>
                </a:solidFill>
                <a:latin typeface="Arial Bold"/>
                <a:ea typeface="Arial Bold"/>
                <a:cs typeface="Arial Bold"/>
                <a:sym typeface="Arial Bold"/>
              </a:rPr>
              <a:t>Вас </a:t>
            </a:r>
            <a:r>
              <a:rPr sz="2000" spc="-100" dirty="0">
                <a:solidFill>
                  <a:srgbClr val="000000">
                    <a:alpha val="70000"/>
                  </a:srgbClr>
                </a:solidFill>
                <a:latin typeface="Arial Bold"/>
                <a:ea typeface="Arial Bold"/>
                <a:cs typeface="Arial Bold"/>
                <a:sym typeface="Arial Bold"/>
              </a:rPr>
              <a:t>очень приятная внешность и видно, что вы ухаживаете за собой, поэтому будет достаточно просто оставлять каталоги на работе, у ваших друзей и знакомых, потом забирать и спрашивать о том, что им понравилось.</a:t>
            </a:r>
          </a:p>
        </p:txBody>
      </p:sp>
      <p:sp>
        <p:nvSpPr>
          <p:cNvPr id="118" name="Shape 118"/>
          <p:cNvSpPr/>
          <p:nvPr/>
        </p:nvSpPr>
        <p:spPr>
          <a:xfrm>
            <a:off x="2603417" y="5543007"/>
            <a:ext cx="1444369" cy="365055"/>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FD794A"/>
                </a:solidFill>
              </a:defRPr>
            </a:lvl1pPr>
          </a:lstStyle>
          <a:p>
            <a:pPr lvl="0">
              <a:defRPr b="0">
                <a:solidFill>
                  <a:srgbClr val="000000"/>
                </a:solidFill>
              </a:defRPr>
            </a:pPr>
            <a:r>
              <a:rPr b="1">
                <a:solidFill>
                  <a:srgbClr val="FD794A"/>
                </a:solidFill>
              </a:rPr>
              <a:t>Пример №2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4476746" y="562344"/>
            <a:ext cx="6287038" cy="148667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Тренируемся:</a:t>
            </a:r>
          </a:p>
          <a:p>
            <a:pPr lvl="0" algn="ctr" defTabSz="914400">
              <a:lnSpc>
                <a:spcPct val="90000"/>
              </a:lnSpc>
              <a:defRPr sz="1800">
                <a:solidFill>
                  <a:srgbClr val="000000"/>
                </a:solidFill>
              </a:defRPr>
            </a:pPr>
            <a:r>
              <a:rPr sz="5000" spc="-150">
                <a:solidFill>
                  <a:srgbClr val="000000">
                    <a:alpha val="50000"/>
                  </a:srgbClr>
                </a:solidFill>
              </a:rPr>
              <a:t>варианты возражений</a:t>
            </a:r>
          </a:p>
        </p:txBody>
      </p:sp>
      <p:sp>
        <p:nvSpPr>
          <p:cNvPr id="121" name="Shape 121"/>
          <p:cNvSpPr/>
          <p:nvPr/>
        </p:nvSpPr>
        <p:spPr>
          <a:xfrm>
            <a:off x="366320" y="2167003"/>
            <a:ext cx="4084638" cy="602060"/>
          </a:xfrm>
          <a:custGeom>
            <a:avLst/>
            <a:gdLst/>
            <a:ahLst/>
            <a:cxnLst>
              <a:cxn ang="0">
                <a:pos x="wd2" y="hd2"/>
              </a:cxn>
              <a:cxn ang="5400000">
                <a:pos x="wd2" y="hd2"/>
              </a:cxn>
              <a:cxn ang="10800000">
                <a:pos x="wd2" y="hd2"/>
              </a:cxn>
              <a:cxn ang="16200000">
                <a:pos x="wd2" y="hd2"/>
              </a:cxn>
            </a:cxnLst>
            <a:rect l="0" t="0" r="r" b="b"/>
            <a:pathLst>
              <a:path w="21600" h="21600" extrusionOk="0">
                <a:moveTo>
                  <a:pt x="2187" y="0"/>
                </a:moveTo>
                <a:cubicBezTo>
                  <a:pt x="1308" y="0"/>
                  <a:pt x="596" y="4829"/>
                  <a:pt x="596" y="10793"/>
                </a:cubicBezTo>
                <a:cubicBezTo>
                  <a:pt x="596" y="12049"/>
                  <a:pt x="634" y="13245"/>
                  <a:pt x="693" y="14367"/>
                </a:cubicBezTo>
                <a:lnTo>
                  <a:pt x="0" y="20902"/>
                </a:lnTo>
                <a:lnTo>
                  <a:pt x="1148" y="18923"/>
                </a:lnTo>
                <a:cubicBezTo>
                  <a:pt x="1427" y="20570"/>
                  <a:pt x="1788" y="21600"/>
                  <a:pt x="2187" y="21600"/>
                </a:cubicBezTo>
                <a:lnTo>
                  <a:pt x="20007" y="21600"/>
                </a:lnTo>
                <a:cubicBezTo>
                  <a:pt x="20886" y="21600"/>
                  <a:pt x="21600" y="16757"/>
                  <a:pt x="21600" y="10793"/>
                </a:cubicBezTo>
                <a:cubicBezTo>
                  <a:pt x="21600" y="4830"/>
                  <a:pt x="20886" y="0"/>
                  <a:pt x="20007" y="0"/>
                </a:cubicBezTo>
                <a:lnTo>
                  <a:pt x="2187" y="0"/>
                </a:lnTo>
                <a:close/>
              </a:path>
            </a:pathLst>
          </a:custGeom>
          <a:solidFill>
            <a:srgbClr val="FFFFFF"/>
          </a:solidFill>
          <a:ln w="127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000" spc="-100" dirty="0">
                <a:solidFill>
                  <a:srgbClr val="000000">
                    <a:alpha val="70000"/>
                  </a:srgbClr>
                </a:solidFill>
                <a:latin typeface="Arial Bold"/>
                <a:ea typeface="Arial Bold"/>
                <a:cs typeface="Arial Bold"/>
                <a:sym typeface="Arial Bold"/>
              </a:rPr>
              <a:t>— У меня совсем нет опыта!</a:t>
            </a:r>
          </a:p>
        </p:txBody>
      </p:sp>
      <p:sp>
        <p:nvSpPr>
          <p:cNvPr id="122" name="Shape 122"/>
          <p:cNvSpPr/>
          <p:nvPr/>
        </p:nvSpPr>
        <p:spPr>
          <a:xfrm>
            <a:off x="1799832" y="2932469"/>
            <a:ext cx="13165536" cy="1473995"/>
          </a:xfrm>
          <a:custGeom>
            <a:avLst/>
            <a:gdLst/>
            <a:ahLst/>
            <a:cxnLst>
              <a:cxn ang="0">
                <a:pos x="wd2" y="hd2"/>
              </a:cxn>
              <a:cxn ang="5400000">
                <a:pos x="wd2" y="hd2"/>
              </a:cxn>
              <a:cxn ang="10800000">
                <a:pos x="wd2" y="hd2"/>
              </a:cxn>
              <a:cxn ang="16200000">
                <a:pos x="wd2" y="hd2"/>
              </a:cxn>
            </a:cxnLst>
            <a:rect l="0" t="0" r="r" b="b"/>
            <a:pathLst>
              <a:path w="21600" h="21600" extrusionOk="0">
                <a:moveTo>
                  <a:pt x="533" y="0"/>
                </a:moveTo>
                <a:cubicBezTo>
                  <a:pt x="239" y="0"/>
                  <a:pt x="0" y="2132"/>
                  <a:pt x="0" y="4763"/>
                </a:cubicBezTo>
                <a:lnTo>
                  <a:pt x="0" y="16837"/>
                </a:lnTo>
                <a:cubicBezTo>
                  <a:pt x="0" y="19468"/>
                  <a:pt x="239" y="21600"/>
                  <a:pt x="533" y="21600"/>
                </a:cubicBezTo>
                <a:lnTo>
                  <a:pt x="20503" y="21600"/>
                </a:lnTo>
                <a:cubicBezTo>
                  <a:pt x="20673" y="21600"/>
                  <a:pt x="20821" y="20882"/>
                  <a:pt x="20919" y="19785"/>
                </a:cubicBezTo>
                <a:lnTo>
                  <a:pt x="21600" y="21437"/>
                </a:lnTo>
                <a:lnTo>
                  <a:pt x="21025" y="17820"/>
                </a:lnTo>
                <a:cubicBezTo>
                  <a:pt x="21033" y="17502"/>
                  <a:pt x="21037" y="17174"/>
                  <a:pt x="21037" y="16837"/>
                </a:cubicBezTo>
                <a:lnTo>
                  <a:pt x="21037" y="4763"/>
                </a:lnTo>
                <a:cubicBezTo>
                  <a:pt x="21037" y="2132"/>
                  <a:pt x="20798" y="0"/>
                  <a:pt x="20503" y="0"/>
                </a:cubicBezTo>
                <a:lnTo>
                  <a:pt x="533"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265113" lvl="1" indent="14288">
              <a:defRPr sz="1800">
                <a:solidFill>
                  <a:srgbClr val="000000"/>
                </a:solidFill>
              </a:defRPr>
            </a:pPr>
            <a:r>
              <a:rPr sz="2000" spc="-100" dirty="0">
                <a:solidFill>
                  <a:srgbClr val="000000">
                    <a:alpha val="70000"/>
                  </a:srgbClr>
                </a:solidFill>
                <a:latin typeface="Arial Bold"/>
                <a:ea typeface="Arial Bold"/>
                <a:cs typeface="Arial Bold"/>
                <a:sym typeface="Arial Bold"/>
              </a:rPr>
              <a:t>— </a:t>
            </a:r>
            <a:r>
              <a:rPr sz="2000" spc="-100" dirty="0">
                <a:solidFill>
                  <a:srgbClr val="FD794A"/>
                </a:solidFill>
                <a:latin typeface="Arial Bold"/>
                <a:ea typeface="Arial Bold"/>
                <a:cs typeface="Arial Bold"/>
                <a:sym typeface="Arial Bold"/>
              </a:rPr>
              <a:t>Вы хотите узнать как начать продавать без определенного опыта? </a:t>
            </a:r>
            <a:r>
              <a:rPr sz="2000" spc="-100" dirty="0">
                <a:solidFill>
                  <a:srgbClr val="000000">
                    <a:alpha val="70000"/>
                  </a:srgbClr>
                </a:solidFill>
                <a:latin typeface="Arial Bold"/>
                <a:ea typeface="Arial Bold"/>
                <a:cs typeface="Arial Bold"/>
                <a:sym typeface="Arial Bold"/>
              </a:rPr>
              <a:t>Многие начинают сотрудничество </a:t>
            </a:r>
            <a:endParaRPr lang="en-US" sz="2000" spc="-100" dirty="0" smtClean="0">
              <a:solidFill>
                <a:srgbClr val="000000">
                  <a:alpha val="70000"/>
                </a:srgbClr>
              </a:solidFill>
              <a:latin typeface="Arial Bold"/>
              <a:ea typeface="Arial Bold"/>
              <a:cs typeface="Arial Bold"/>
              <a:sym typeface="Arial Bold"/>
            </a:endParaRPr>
          </a:p>
          <a:p>
            <a:pPr marL="265113" lvl="1" indent="14288">
              <a:defRPr sz="1800">
                <a:solidFill>
                  <a:srgbClr val="000000"/>
                </a:solidFill>
              </a:defRPr>
            </a:pPr>
            <a:r>
              <a:rPr sz="2000" spc="-100" dirty="0" smtClean="0">
                <a:solidFill>
                  <a:srgbClr val="000000">
                    <a:alpha val="70000"/>
                  </a:srgbClr>
                </a:solidFill>
                <a:latin typeface="Arial Bold"/>
                <a:ea typeface="Arial Bold"/>
                <a:cs typeface="Arial Bold"/>
                <a:sym typeface="Arial Bold"/>
              </a:rPr>
              <a:t>с </a:t>
            </a:r>
            <a:r>
              <a:rPr sz="2000" spc="-100" dirty="0">
                <a:solidFill>
                  <a:srgbClr val="000000">
                    <a:alpha val="70000"/>
                  </a:srgbClr>
                </a:solidFill>
                <a:latin typeface="Arial Bold"/>
                <a:ea typeface="Arial Bold"/>
                <a:cs typeface="Arial Bold"/>
                <a:sym typeface="Arial Bold"/>
              </a:rPr>
              <a:t>Орифлэйм, просто заказывая для себя. Я, например, просто являюсь клиентом компании, вся моя семья </a:t>
            </a:r>
            <a:endParaRPr lang="en-US" sz="2000" spc="-100" dirty="0" smtClean="0">
              <a:solidFill>
                <a:srgbClr val="000000">
                  <a:alpha val="70000"/>
                </a:srgbClr>
              </a:solidFill>
              <a:latin typeface="Arial Bold"/>
              <a:ea typeface="Arial Bold"/>
              <a:cs typeface="Arial Bold"/>
              <a:sym typeface="Arial Bold"/>
            </a:endParaRPr>
          </a:p>
          <a:p>
            <a:pPr marL="265113" lvl="1" indent="14288">
              <a:defRPr sz="1800">
                <a:solidFill>
                  <a:srgbClr val="000000"/>
                </a:solidFill>
              </a:defRPr>
            </a:pPr>
            <a:r>
              <a:rPr sz="2000" spc="-100" dirty="0" smtClean="0">
                <a:solidFill>
                  <a:srgbClr val="000000">
                    <a:alpha val="70000"/>
                  </a:srgbClr>
                </a:solidFill>
                <a:latin typeface="Arial Bold"/>
                <a:ea typeface="Arial Bold"/>
                <a:cs typeface="Arial Bold"/>
                <a:sym typeface="Arial Bold"/>
              </a:rPr>
              <a:t>пользуется </a:t>
            </a:r>
            <a:r>
              <a:rPr sz="2000" spc="-100" dirty="0">
                <a:solidFill>
                  <a:srgbClr val="000000">
                    <a:alpha val="70000"/>
                  </a:srgbClr>
                </a:solidFill>
                <a:latin typeface="Arial Bold"/>
                <a:ea typeface="Arial Bold"/>
                <a:cs typeface="Arial Bold"/>
                <a:sym typeface="Arial Bold"/>
              </a:rPr>
              <a:t>продукцией Орифлэйм, в т.ч. линией для здоровья, которые позволяют нам не болеть и значительно улучшают качество жизни.</a:t>
            </a:r>
          </a:p>
        </p:txBody>
      </p:sp>
      <p:sp>
        <p:nvSpPr>
          <p:cNvPr id="123" name="Shape 123"/>
          <p:cNvSpPr/>
          <p:nvPr/>
        </p:nvSpPr>
        <p:spPr>
          <a:xfrm>
            <a:off x="952417" y="1776883"/>
            <a:ext cx="1444369"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FD794A"/>
                </a:solidFill>
              </a:defRPr>
            </a:lvl1pPr>
          </a:lstStyle>
          <a:p>
            <a:pPr lvl="0">
              <a:defRPr b="0">
                <a:solidFill>
                  <a:srgbClr val="000000"/>
                </a:solidFill>
              </a:defRPr>
            </a:pPr>
            <a:r>
              <a:rPr b="1">
                <a:solidFill>
                  <a:srgbClr val="FD794A"/>
                </a:solidFill>
              </a:rPr>
              <a:t>Пример №3</a:t>
            </a:r>
          </a:p>
        </p:txBody>
      </p:sp>
      <p:sp>
        <p:nvSpPr>
          <p:cNvPr id="124" name="Shape 124"/>
          <p:cNvSpPr/>
          <p:nvPr/>
        </p:nvSpPr>
        <p:spPr>
          <a:xfrm>
            <a:off x="387487" y="4953639"/>
            <a:ext cx="3721498" cy="602060"/>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cubicBezTo>
                  <a:pt x="1436" y="0"/>
                  <a:pt x="654" y="4829"/>
                  <a:pt x="654" y="10793"/>
                </a:cubicBezTo>
                <a:cubicBezTo>
                  <a:pt x="654" y="12049"/>
                  <a:pt x="696" y="13245"/>
                  <a:pt x="760" y="14367"/>
                </a:cubicBezTo>
                <a:lnTo>
                  <a:pt x="0" y="20902"/>
                </a:lnTo>
                <a:lnTo>
                  <a:pt x="1260" y="18923"/>
                </a:lnTo>
                <a:cubicBezTo>
                  <a:pt x="1567" y="20570"/>
                  <a:pt x="1962" y="21600"/>
                  <a:pt x="2400" y="21600"/>
                </a:cubicBezTo>
                <a:lnTo>
                  <a:pt x="19854" y="21600"/>
                </a:lnTo>
                <a:cubicBezTo>
                  <a:pt x="20819" y="21600"/>
                  <a:pt x="21600" y="16757"/>
                  <a:pt x="21600" y="10793"/>
                </a:cubicBezTo>
                <a:cubicBezTo>
                  <a:pt x="21600" y="4830"/>
                  <a:pt x="20819" y="0"/>
                  <a:pt x="19854" y="0"/>
                </a:cubicBezTo>
                <a:lnTo>
                  <a:pt x="2400" y="0"/>
                </a:lnTo>
                <a:close/>
              </a:path>
            </a:pathLst>
          </a:custGeom>
          <a:solidFill>
            <a:srgbClr val="FFFFFF"/>
          </a:solidFill>
          <a:ln w="127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pc="-90">
                <a:solidFill>
                  <a:srgbClr val="000000">
                    <a:alpha val="70000"/>
                  </a:srgbClr>
                </a:solidFill>
                <a:latin typeface="Arial Bold"/>
                <a:ea typeface="Arial Bold"/>
                <a:cs typeface="Arial Bold"/>
                <a:sym typeface="Arial Bold"/>
              </a:rPr>
              <a:t>— У меня нет знакомых.</a:t>
            </a:r>
          </a:p>
        </p:txBody>
      </p:sp>
      <p:sp>
        <p:nvSpPr>
          <p:cNvPr id="125" name="Shape 125"/>
          <p:cNvSpPr/>
          <p:nvPr/>
        </p:nvSpPr>
        <p:spPr>
          <a:xfrm>
            <a:off x="804999" y="5719105"/>
            <a:ext cx="5841604" cy="2963466"/>
          </a:xfrm>
          <a:custGeom>
            <a:avLst/>
            <a:gdLst/>
            <a:ahLst/>
            <a:cxnLst>
              <a:cxn ang="0">
                <a:pos x="wd2" y="hd2"/>
              </a:cxn>
              <a:cxn ang="5400000">
                <a:pos x="wd2" y="hd2"/>
              </a:cxn>
              <a:cxn ang="10800000">
                <a:pos x="wd2" y="hd2"/>
              </a:cxn>
              <a:cxn ang="16200000">
                <a:pos x="wd2" y="hd2"/>
              </a:cxn>
            </a:cxnLst>
            <a:rect l="0" t="0" r="r" b="b"/>
            <a:pathLst>
              <a:path w="21600" h="21600" extrusionOk="0">
                <a:moveTo>
                  <a:pt x="1202" y="0"/>
                </a:moveTo>
                <a:cubicBezTo>
                  <a:pt x="538" y="0"/>
                  <a:pt x="0" y="1061"/>
                  <a:pt x="0" y="2369"/>
                </a:cubicBezTo>
                <a:lnTo>
                  <a:pt x="0" y="19228"/>
                </a:lnTo>
                <a:cubicBezTo>
                  <a:pt x="0" y="20537"/>
                  <a:pt x="538" y="21600"/>
                  <a:pt x="1202" y="21600"/>
                </a:cubicBezTo>
                <a:lnTo>
                  <a:pt x="19129" y="21600"/>
                </a:lnTo>
                <a:cubicBezTo>
                  <a:pt x="19510" y="21600"/>
                  <a:pt x="19846" y="21242"/>
                  <a:pt x="20066" y="20697"/>
                </a:cubicBezTo>
                <a:lnTo>
                  <a:pt x="21600" y="21519"/>
                </a:lnTo>
                <a:lnTo>
                  <a:pt x="20306" y="19720"/>
                </a:lnTo>
                <a:cubicBezTo>
                  <a:pt x="20322" y="19562"/>
                  <a:pt x="20331" y="19396"/>
                  <a:pt x="20331" y="19228"/>
                </a:cubicBezTo>
                <a:lnTo>
                  <a:pt x="20331" y="2369"/>
                </a:lnTo>
                <a:cubicBezTo>
                  <a:pt x="20331" y="1061"/>
                  <a:pt x="19793" y="0"/>
                  <a:pt x="19129" y="0"/>
                </a:cubicBezTo>
                <a:lnTo>
                  <a:pt x="1202"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265113" lvl="1" indent="14288">
              <a:defRPr sz="1800">
                <a:solidFill>
                  <a:srgbClr val="000000"/>
                </a:solidFill>
              </a:defRPr>
            </a:pPr>
            <a:r>
              <a:rPr spc="-90" dirty="0">
                <a:solidFill>
                  <a:srgbClr val="000000">
                    <a:alpha val="70000"/>
                  </a:srgbClr>
                </a:solidFill>
                <a:latin typeface="Arial Bold"/>
                <a:ea typeface="Arial Bold"/>
                <a:cs typeface="Arial Bold"/>
                <a:sym typeface="Arial Bold"/>
              </a:rPr>
              <a:t>— </a:t>
            </a:r>
            <a:r>
              <a:rPr spc="-90" dirty="0">
                <a:solidFill>
                  <a:srgbClr val="FD794A"/>
                </a:solidFill>
                <a:latin typeface="Arial Bold"/>
                <a:ea typeface="Arial Bold"/>
                <a:cs typeface="Arial Bold"/>
                <a:sym typeface="Arial Bold"/>
              </a:rPr>
              <a:t>Вы хотите узнать, сможете ли Вы </a:t>
            </a:r>
            <a:r>
              <a:rPr spc="-90" dirty="0" smtClean="0">
                <a:solidFill>
                  <a:srgbClr val="FD794A"/>
                </a:solidFill>
                <a:latin typeface="Arial Bold"/>
                <a:ea typeface="Arial Bold"/>
                <a:cs typeface="Arial Bold"/>
                <a:sym typeface="Arial Bold"/>
              </a:rPr>
              <a:t>построить</a:t>
            </a:r>
            <a:r>
              <a:rPr lang="en-US" spc="-90" dirty="0" smtClean="0">
                <a:solidFill>
                  <a:srgbClr val="FD794A"/>
                </a:solidFill>
                <a:latin typeface="Arial Bold"/>
                <a:ea typeface="Arial Bold"/>
                <a:cs typeface="Arial Bold"/>
                <a:sym typeface="Arial Bold"/>
              </a:rPr>
              <a:t> </a:t>
            </a:r>
          </a:p>
          <a:p>
            <a:pPr marL="265113" lvl="1" indent="14288">
              <a:defRPr sz="1800">
                <a:solidFill>
                  <a:srgbClr val="000000"/>
                </a:solidFill>
              </a:defRPr>
            </a:pPr>
            <a:r>
              <a:rPr spc="-90" dirty="0" smtClean="0">
                <a:solidFill>
                  <a:srgbClr val="FD794A"/>
                </a:solidFill>
                <a:latin typeface="Arial Bold"/>
                <a:ea typeface="Arial Bold"/>
                <a:cs typeface="Arial Bold"/>
                <a:sym typeface="Arial Bold"/>
              </a:rPr>
              <a:t>бизнес</a:t>
            </a:r>
            <a:r>
              <a:rPr spc="-90" dirty="0">
                <a:solidFill>
                  <a:srgbClr val="FD794A"/>
                </a:solidFill>
                <a:latin typeface="Arial Bold"/>
                <a:ea typeface="Arial Bold"/>
                <a:cs typeface="Arial Bold"/>
                <a:sym typeface="Arial Bold"/>
              </a:rPr>
              <a:t>, не имея достаточного количества знакомых? </a:t>
            </a:r>
            <a:r>
              <a:rPr spc="-90" dirty="0" smtClean="0">
                <a:solidFill>
                  <a:srgbClr val="000000">
                    <a:alpha val="70000"/>
                  </a:srgbClr>
                </a:solidFill>
                <a:latin typeface="Arial Bold"/>
                <a:ea typeface="Arial Bold"/>
                <a:cs typeface="Arial Bold"/>
                <a:sym typeface="Arial Bold"/>
              </a:rPr>
              <a:t>На</a:t>
            </a:r>
            <a:r>
              <a:rPr lang="en-US" spc="-90" dirty="0" smtClean="0">
                <a:solidFill>
                  <a:srgbClr val="000000">
                    <a:alpha val="70000"/>
                  </a:srgbClr>
                </a:solidFill>
                <a:latin typeface="Arial Bold"/>
                <a:ea typeface="Arial Bold"/>
                <a:cs typeface="Arial Bold"/>
                <a:sym typeface="Arial Bold"/>
              </a:rPr>
              <a:t> </a:t>
            </a:r>
            <a:r>
              <a:rPr spc="-90" dirty="0" smtClean="0">
                <a:solidFill>
                  <a:srgbClr val="000000">
                    <a:alpha val="70000"/>
                  </a:srgbClr>
                </a:solidFill>
                <a:latin typeface="Arial Bold"/>
                <a:ea typeface="Arial Bold"/>
                <a:cs typeface="Arial Bold"/>
                <a:sym typeface="Arial Bold"/>
              </a:rPr>
              <a:t>сегодняшний </a:t>
            </a:r>
            <a:r>
              <a:rPr spc="-90" dirty="0">
                <a:solidFill>
                  <a:srgbClr val="000000">
                    <a:alpha val="70000"/>
                  </a:srgbClr>
                </a:solidFill>
                <a:latin typeface="Arial Bold"/>
                <a:ea typeface="Arial Bold"/>
                <a:cs typeface="Arial Bold"/>
                <a:sym typeface="Arial Bold"/>
              </a:rPr>
              <a:t>день мы можем предложить </a:t>
            </a:r>
            <a:endParaRPr lang="en-US" spc="-90" dirty="0" smtClean="0">
              <a:solidFill>
                <a:srgbClr val="000000">
                  <a:alpha val="70000"/>
                </a:srgbClr>
              </a:solidFill>
              <a:latin typeface="Arial Bold"/>
              <a:ea typeface="Arial Bold"/>
              <a:cs typeface="Arial Bold"/>
              <a:sym typeface="Arial Bold"/>
            </a:endParaRPr>
          </a:p>
          <a:p>
            <a:pPr marL="265113" lvl="1" indent="14288">
              <a:defRPr sz="1800">
                <a:solidFill>
                  <a:srgbClr val="000000"/>
                </a:solidFill>
              </a:defRPr>
            </a:pPr>
            <a:r>
              <a:rPr spc="-90" dirty="0" smtClean="0">
                <a:solidFill>
                  <a:srgbClr val="000000">
                    <a:alpha val="70000"/>
                  </a:srgbClr>
                </a:solidFill>
                <a:latin typeface="Arial Bold"/>
                <a:ea typeface="Arial Bold"/>
                <a:cs typeface="Arial Bold"/>
                <a:sym typeface="Arial Bold"/>
              </a:rPr>
              <a:t>огромное </a:t>
            </a:r>
            <a:r>
              <a:rPr spc="-90" dirty="0">
                <a:solidFill>
                  <a:srgbClr val="000000">
                    <a:alpha val="70000"/>
                  </a:srgbClr>
                </a:solidFill>
                <a:latin typeface="Arial Bold"/>
                <a:ea typeface="Arial Bold"/>
                <a:cs typeface="Arial Bold"/>
                <a:sym typeface="Arial Bold"/>
              </a:rPr>
              <a:t>количество вариантов и способов приглашения, благодаря которым Вы не только создадите свою структуру клиентов и Консультантов, </a:t>
            </a:r>
            <a:endParaRPr lang="en-US" spc="-90" dirty="0" smtClean="0">
              <a:solidFill>
                <a:srgbClr val="000000">
                  <a:alpha val="70000"/>
                </a:srgbClr>
              </a:solidFill>
              <a:latin typeface="Arial Bold"/>
              <a:ea typeface="Arial Bold"/>
              <a:cs typeface="Arial Bold"/>
              <a:sym typeface="Arial Bold"/>
            </a:endParaRPr>
          </a:p>
          <a:p>
            <a:pPr marL="265113" lvl="1" indent="14288">
              <a:defRPr sz="1800">
                <a:solidFill>
                  <a:srgbClr val="000000"/>
                </a:solidFill>
              </a:defRPr>
            </a:pPr>
            <a:r>
              <a:rPr spc="-90" dirty="0" smtClean="0">
                <a:solidFill>
                  <a:srgbClr val="000000">
                    <a:alpha val="70000"/>
                  </a:srgbClr>
                </a:solidFill>
                <a:latin typeface="Arial Bold"/>
                <a:ea typeface="Arial Bold"/>
                <a:cs typeface="Arial Bold"/>
                <a:sym typeface="Arial Bold"/>
              </a:rPr>
              <a:t>но </a:t>
            </a:r>
            <a:r>
              <a:rPr spc="-90" dirty="0">
                <a:solidFill>
                  <a:srgbClr val="000000">
                    <a:alpha val="70000"/>
                  </a:srgbClr>
                </a:solidFill>
                <a:latin typeface="Arial Bold"/>
                <a:ea typeface="Arial Bold"/>
                <a:cs typeface="Arial Bold"/>
                <a:sym typeface="Arial Bold"/>
              </a:rPr>
              <a:t>и приобретете новых друзей и знакомых, </a:t>
            </a:r>
            <a:endParaRPr lang="en-US" spc="-90" dirty="0" smtClean="0">
              <a:solidFill>
                <a:srgbClr val="000000">
                  <a:alpha val="70000"/>
                </a:srgbClr>
              </a:solidFill>
              <a:latin typeface="Arial Bold"/>
              <a:ea typeface="Arial Bold"/>
              <a:cs typeface="Arial Bold"/>
              <a:sym typeface="Arial Bold"/>
            </a:endParaRPr>
          </a:p>
          <a:p>
            <a:pPr marL="265113" lvl="1" indent="14288">
              <a:defRPr sz="1800">
                <a:solidFill>
                  <a:srgbClr val="000000"/>
                </a:solidFill>
              </a:defRPr>
            </a:pPr>
            <a:r>
              <a:rPr spc="-90" dirty="0" smtClean="0">
                <a:solidFill>
                  <a:srgbClr val="000000">
                    <a:alpha val="70000"/>
                  </a:srgbClr>
                </a:solidFill>
                <a:latin typeface="Arial Bold"/>
                <a:ea typeface="Arial Bold"/>
                <a:cs typeface="Arial Bold"/>
                <a:sym typeface="Arial Bold"/>
              </a:rPr>
              <a:t>благодаря </a:t>
            </a:r>
            <a:r>
              <a:rPr spc="-90" dirty="0">
                <a:solidFill>
                  <a:srgbClr val="000000">
                    <a:alpha val="70000"/>
                  </a:srgbClr>
                </a:solidFill>
                <a:latin typeface="Arial Bold"/>
                <a:ea typeface="Arial Bold"/>
                <a:cs typeface="Arial Bold"/>
                <a:sym typeface="Arial Bold"/>
              </a:rPr>
              <a:t>которым Ваша жизнь станет намного интереснее, а бизнес прибыльнее!</a:t>
            </a:r>
          </a:p>
        </p:txBody>
      </p:sp>
      <p:sp>
        <p:nvSpPr>
          <p:cNvPr id="126" name="Shape 126"/>
          <p:cNvSpPr/>
          <p:nvPr/>
        </p:nvSpPr>
        <p:spPr>
          <a:xfrm>
            <a:off x="973583" y="4563519"/>
            <a:ext cx="1444370"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FD794A"/>
                </a:solidFill>
              </a:defRPr>
            </a:lvl1pPr>
          </a:lstStyle>
          <a:p>
            <a:pPr lvl="0">
              <a:defRPr b="0">
                <a:solidFill>
                  <a:srgbClr val="000000"/>
                </a:solidFill>
              </a:defRPr>
            </a:pPr>
            <a:r>
              <a:rPr b="1">
                <a:solidFill>
                  <a:srgbClr val="FD794A"/>
                </a:solidFill>
              </a:rPr>
              <a:t>Пример №4</a:t>
            </a:r>
          </a:p>
        </p:txBody>
      </p:sp>
      <p:sp>
        <p:nvSpPr>
          <p:cNvPr id="127" name="Shape 127"/>
          <p:cNvSpPr/>
          <p:nvPr/>
        </p:nvSpPr>
        <p:spPr>
          <a:xfrm>
            <a:off x="6796754" y="4953639"/>
            <a:ext cx="7512448" cy="602060"/>
          </a:xfrm>
          <a:custGeom>
            <a:avLst/>
            <a:gdLst/>
            <a:ahLst/>
            <a:cxnLst>
              <a:cxn ang="0">
                <a:pos x="wd2" y="hd2"/>
              </a:cxn>
              <a:cxn ang="5400000">
                <a:pos x="wd2" y="hd2"/>
              </a:cxn>
              <a:cxn ang="10800000">
                <a:pos x="wd2" y="hd2"/>
              </a:cxn>
              <a:cxn ang="16200000">
                <a:pos x="wd2" y="hd2"/>
              </a:cxn>
            </a:cxnLst>
            <a:rect l="0" t="0" r="r" b="b"/>
            <a:pathLst>
              <a:path w="21600" h="21600" extrusionOk="0">
                <a:moveTo>
                  <a:pt x="1189" y="0"/>
                </a:moveTo>
                <a:cubicBezTo>
                  <a:pt x="711" y="0"/>
                  <a:pt x="324" y="4829"/>
                  <a:pt x="324" y="10793"/>
                </a:cubicBezTo>
                <a:cubicBezTo>
                  <a:pt x="324" y="12049"/>
                  <a:pt x="345" y="13245"/>
                  <a:pt x="377" y="14367"/>
                </a:cubicBezTo>
                <a:lnTo>
                  <a:pt x="0" y="20902"/>
                </a:lnTo>
                <a:lnTo>
                  <a:pt x="624" y="18923"/>
                </a:lnTo>
                <a:cubicBezTo>
                  <a:pt x="776" y="20570"/>
                  <a:pt x="972" y="21600"/>
                  <a:pt x="1189" y="21600"/>
                </a:cubicBezTo>
                <a:lnTo>
                  <a:pt x="20735" y="21600"/>
                </a:lnTo>
                <a:cubicBezTo>
                  <a:pt x="21213" y="21600"/>
                  <a:pt x="21600" y="16757"/>
                  <a:pt x="21600" y="10793"/>
                </a:cubicBezTo>
                <a:cubicBezTo>
                  <a:pt x="21600" y="4830"/>
                  <a:pt x="21213" y="0"/>
                  <a:pt x="20735" y="0"/>
                </a:cubicBezTo>
                <a:lnTo>
                  <a:pt x="1189" y="0"/>
                </a:lnTo>
                <a:close/>
              </a:path>
            </a:pathLst>
          </a:custGeom>
          <a:solidFill>
            <a:srgbClr val="FFFFFF"/>
          </a:solidFill>
          <a:ln w="127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pc="-90">
                <a:solidFill>
                  <a:srgbClr val="000000">
                    <a:alpha val="70000"/>
                  </a:srgbClr>
                </a:solidFill>
                <a:latin typeface="Arial Bold"/>
                <a:ea typeface="Arial Bold"/>
                <a:cs typeface="Arial Bold"/>
                <a:sym typeface="Arial Bold"/>
              </a:rPr>
              <a:t>— У меня маленький ребенок – не будет времени этим заниматься.</a:t>
            </a:r>
          </a:p>
        </p:txBody>
      </p:sp>
      <p:sp>
        <p:nvSpPr>
          <p:cNvPr id="128" name="Shape 128"/>
          <p:cNvSpPr/>
          <p:nvPr/>
        </p:nvSpPr>
        <p:spPr>
          <a:xfrm>
            <a:off x="7832332" y="5719105"/>
            <a:ext cx="5682458" cy="3962004"/>
          </a:xfrm>
          <a:custGeom>
            <a:avLst/>
            <a:gdLst/>
            <a:ahLst/>
            <a:cxnLst>
              <a:cxn ang="0">
                <a:pos x="wd2" y="hd2"/>
              </a:cxn>
              <a:cxn ang="5400000">
                <a:pos x="wd2" y="hd2"/>
              </a:cxn>
              <a:cxn ang="10800000">
                <a:pos x="wd2" y="hd2"/>
              </a:cxn>
              <a:cxn ang="16200000">
                <a:pos x="wd2" y="hd2"/>
              </a:cxn>
            </a:cxnLst>
            <a:rect l="0" t="0" r="r" b="b"/>
            <a:pathLst>
              <a:path w="21600" h="21600" extrusionOk="0">
                <a:moveTo>
                  <a:pt x="1236" y="0"/>
                </a:moveTo>
                <a:cubicBezTo>
                  <a:pt x="553" y="0"/>
                  <a:pt x="0" y="793"/>
                  <a:pt x="0" y="1772"/>
                </a:cubicBezTo>
                <a:lnTo>
                  <a:pt x="0" y="19166"/>
                </a:lnTo>
                <a:cubicBezTo>
                  <a:pt x="0" y="20145"/>
                  <a:pt x="553" y="20938"/>
                  <a:pt x="1236" y="20938"/>
                </a:cubicBezTo>
                <a:lnTo>
                  <a:pt x="19664" y="20938"/>
                </a:lnTo>
                <a:cubicBezTo>
                  <a:pt x="19932" y="20938"/>
                  <a:pt x="20177" y="20813"/>
                  <a:pt x="20380" y="20607"/>
                </a:cubicBezTo>
                <a:lnTo>
                  <a:pt x="21600" y="21600"/>
                </a:lnTo>
                <a:lnTo>
                  <a:pt x="20752" y="19992"/>
                </a:lnTo>
                <a:cubicBezTo>
                  <a:pt x="20844" y="19745"/>
                  <a:pt x="20900" y="19466"/>
                  <a:pt x="20900" y="19166"/>
                </a:cubicBezTo>
                <a:lnTo>
                  <a:pt x="20900" y="1772"/>
                </a:lnTo>
                <a:cubicBezTo>
                  <a:pt x="20900" y="793"/>
                  <a:pt x="20347" y="0"/>
                  <a:pt x="19664" y="0"/>
                </a:cubicBezTo>
                <a:lnTo>
                  <a:pt x="1236"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265113" lvl="1" indent="14288">
              <a:defRPr sz="1800">
                <a:solidFill>
                  <a:srgbClr val="000000"/>
                </a:solidFill>
              </a:defRPr>
            </a:pPr>
            <a:r>
              <a:rPr spc="-90" dirty="0">
                <a:solidFill>
                  <a:srgbClr val="000000">
                    <a:alpha val="70000"/>
                  </a:srgbClr>
                </a:solidFill>
                <a:latin typeface="Arial Bold"/>
                <a:ea typeface="Arial Bold"/>
                <a:cs typeface="Arial Bold"/>
                <a:sym typeface="Arial Bold"/>
              </a:rPr>
              <a:t>Я поняла, </a:t>
            </a:r>
            <a:r>
              <a:rPr spc="-90" dirty="0">
                <a:solidFill>
                  <a:srgbClr val="FD794A"/>
                </a:solidFill>
                <a:latin typeface="Arial Bold"/>
                <a:ea typeface="Arial Bold"/>
                <a:cs typeface="Arial Bold"/>
                <a:sym typeface="Arial Bold"/>
              </a:rPr>
              <a:t>Вы переживаете, что занявшись бизнесом, будете меньше времени уделять своим деткам. </a:t>
            </a:r>
            <a:endParaRPr lang="en-US" spc="-90" dirty="0" smtClean="0">
              <a:solidFill>
                <a:srgbClr val="FD794A"/>
              </a:solidFill>
              <a:latin typeface="Arial Bold"/>
              <a:ea typeface="Arial Bold"/>
              <a:cs typeface="Arial Bold"/>
              <a:sym typeface="Arial Bold"/>
            </a:endParaRPr>
          </a:p>
          <a:p>
            <a:pPr marL="265113" lvl="1" indent="14288">
              <a:defRPr sz="1800">
                <a:solidFill>
                  <a:srgbClr val="000000"/>
                </a:solidFill>
              </a:defRPr>
            </a:pPr>
            <a:r>
              <a:rPr spc="-90" dirty="0" smtClean="0">
                <a:solidFill>
                  <a:srgbClr val="FD794A"/>
                </a:solidFill>
                <a:latin typeface="Arial Bold"/>
                <a:ea typeface="Arial Bold"/>
                <a:cs typeface="Arial Bold"/>
                <a:sym typeface="Arial Bold"/>
              </a:rPr>
              <a:t>Забота </a:t>
            </a:r>
            <a:r>
              <a:rPr spc="-90" dirty="0">
                <a:solidFill>
                  <a:srgbClr val="FD794A"/>
                </a:solidFill>
                <a:latin typeface="Arial Bold"/>
                <a:ea typeface="Arial Bold"/>
                <a:cs typeface="Arial Bold"/>
                <a:sym typeface="Arial Bold"/>
              </a:rPr>
              <a:t>о детях важна для Вас, это объяснимо! </a:t>
            </a:r>
            <a:endParaRPr lang="en-US" spc="-90" dirty="0" smtClean="0">
              <a:solidFill>
                <a:srgbClr val="FD794A"/>
              </a:solidFill>
              <a:latin typeface="Arial Bold"/>
              <a:ea typeface="Arial Bold"/>
              <a:cs typeface="Arial Bold"/>
              <a:sym typeface="Arial Bold"/>
            </a:endParaRPr>
          </a:p>
          <a:p>
            <a:pPr marL="265113" lvl="1" indent="14288">
              <a:defRPr sz="1800">
                <a:solidFill>
                  <a:srgbClr val="000000"/>
                </a:solidFill>
              </a:defRPr>
            </a:pPr>
            <a:r>
              <a:rPr spc="-90" dirty="0" smtClean="0">
                <a:solidFill>
                  <a:srgbClr val="000000">
                    <a:alpha val="70000"/>
                  </a:srgbClr>
                </a:solidFill>
                <a:latin typeface="Arial Bold"/>
                <a:ea typeface="Arial Bold"/>
                <a:cs typeface="Arial Bold"/>
                <a:sym typeface="Arial Bold"/>
              </a:rPr>
              <a:t>В </a:t>
            </a:r>
            <a:r>
              <a:rPr spc="-90" dirty="0">
                <a:solidFill>
                  <a:srgbClr val="000000">
                    <a:alpha val="70000"/>
                  </a:srgbClr>
                </a:solidFill>
                <a:latin typeface="Arial Bold"/>
                <a:ea typeface="Arial Bold"/>
                <a:cs typeface="Arial Bold"/>
                <a:sym typeface="Arial Bold"/>
              </a:rPr>
              <a:t>свою очередь спрошу – Вы хотели бы радовать их хорошими игрушками, красивой одеждой, поездками?  А это все расходы. Вы сможете заработать дополнительные деньги для проявления любви </a:t>
            </a:r>
            <a:r>
              <a:rPr spc="-90" dirty="0" smtClean="0">
                <a:solidFill>
                  <a:srgbClr val="000000">
                    <a:alpha val="70000"/>
                  </a:srgbClr>
                </a:solidFill>
                <a:latin typeface="Arial Bold"/>
                <a:ea typeface="Arial Bold"/>
                <a:cs typeface="Arial Bold"/>
                <a:sym typeface="Arial Bold"/>
              </a:rPr>
              <a:t>и</a:t>
            </a:r>
            <a:r>
              <a:rPr lang="en-US" spc="-90" dirty="0" smtClean="0">
                <a:solidFill>
                  <a:srgbClr val="000000">
                    <a:alpha val="70000"/>
                  </a:srgbClr>
                </a:solidFill>
                <a:latin typeface="Arial Bold"/>
                <a:ea typeface="Arial Bold"/>
                <a:cs typeface="Arial Bold"/>
                <a:sym typeface="Arial Bold"/>
              </a:rPr>
              <a:t> </a:t>
            </a:r>
            <a:r>
              <a:rPr spc="-90" dirty="0" smtClean="0">
                <a:solidFill>
                  <a:srgbClr val="000000">
                    <a:alpha val="70000"/>
                  </a:srgbClr>
                </a:solidFill>
                <a:latin typeface="Arial Bold"/>
                <a:ea typeface="Arial Bold"/>
                <a:cs typeface="Arial Bold"/>
                <a:sym typeface="Arial Bold"/>
              </a:rPr>
              <a:t>заботы </a:t>
            </a:r>
            <a:r>
              <a:rPr spc="-90" dirty="0">
                <a:solidFill>
                  <a:srgbClr val="000000">
                    <a:alpha val="70000"/>
                  </a:srgbClr>
                </a:solidFill>
                <a:latin typeface="Arial Bold"/>
                <a:ea typeface="Arial Bold"/>
                <a:cs typeface="Arial Bold"/>
                <a:sym typeface="Arial Bold"/>
              </a:rPr>
              <a:t>о своих детях. Что касается времени, у нас достаточно примеров, когда мамы создавали целые структуры, просто гуляя с колясками </a:t>
            </a:r>
            <a:r>
              <a:rPr spc="-90" dirty="0" smtClean="0">
                <a:solidFill>
                  <a:srgbClr val="000000">
                    <a:alpha val="70000"/>
                  </a:srgbClr>
                </a:solidFill>
                <a:latin typeface="Arial Bold"/>
                <a:ea typeface="Arial Bold"/>
                <a:cs typeface="Arial Bold"/>
                <a:sym typeface="Arial Bold"/>
              </a:rPr>
              <a:t>или </a:t>
            </a:r>
            <a:r>
              <a:rPr spc="-90" dirty="0">
                <a:solidFill>
                  <a:srgbClr val="000000">
                    <a:alpha val="70000"/>
                  </a:srgbClr>
                </a:solidFill>
                <a:latin typeface="Arial Bold"/>
                <a:ea typeface="Arial Bold"/>
                <a:cs typeface="Arial Bold"/>
                <a:sym typeface="Arial Bold"/>
              </a:rPr>
              <a:t>же </a:t>
            </a:r>
            <a:endParaRPr lang="en-US" spc="-90" dirty="0" smtClean="0">
              <a:solidFill>
                <a:srgbClr val="000000">
                  <a:alpha val="70000"/>
                </a:srgbClr>
              </a:solidFill>
              <a:latin typeface="Arial Bold"/>
              <a:ea typeface="Arial Bold"/>
              <a:cs typeface="Arial Bold"/>
              <a:sym typeface="Arial Bold"/>
            </a:endParaRPr>
          </a:p>
          <a:p>
            <a:pPr marL="265113" lvl="1" indent="14288">
              <a:defRPr sz="1800">
                <a:solidFill>
                  <a:srgbClr val="000000"/>
                </a:solidFill>
              </a:defRPr>
            </a:pPr>
            <a:r>
              <a:rPr spc="-90" dirty="0" smtClean="0">
                <a:solidFill>
                  <a:srgbClr val="000000">
                    <a:alpha val="70000"/>
                  </a:srgbClr>
                </a:solidFill>
                <a:latin typeface="Arial Bold"/>
                <a:ea typeface="Arial Bold"/>
                <a:cs typeface="Arial Bold"/>
                <a:sym typeface="Arial Bold"/>
              </a:rPr>
              <a:t>не </a:t>
            </a:r>
            <a:r>
              <a:rPr spc="-90" dirty="0">
                <a:solidFill>
                  <a:srgbClr val="000000">
                    <a:alpha val="70000"/>
                  </a:srgbClr>
                </a:solidFill>
                <a:latin typeface="Arial Bold"/>
                <a:ea typeface="Arial Bold"/>
                <a:cs typeface="Arial Bold"/>
                <a:sym typeface="Arial Bold"/>
              </a:rPr>
              <a:t>выходя из дома выбирали метод онлайн-приглашений.</a:t>
            </a:r>
          </a:p>
        </p:txBody>
      </p:sp>
      <p:sp>
        <p:nvSpPr>
          <p:cNvPr id="129" name="Shape 129"/>
          <p:cNvSpPr/>
          <p:nvPr/>
        </p:nvSpPr>
        <p:spPr>
          <a:xfrm>
            <a:off x="7382850" y="4563519"/>
            <a:ext cx="1444370"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FD794A"/>
                </a:solidFill>
              </a:defRPr>
            </a:lvl1pPr>
          </a:lstStyle>
          <a:p>
            <a:pPr lvl="0">
              <a:defRPr b="0">
                <a:solidFill>
                  <a:srgbClr val="000000"/>
                </a:solidFill>
              </a:defRPr>
            </a:pPr>
            <a:r>
              <a:rPr b="1">
                <a:solidFill>
                  <a:srgbClr val="FD794A"/>
                </a:solidFill>
              </a:rPr>
              <a:t>Пример №5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5686049" y="868522"/>
            <a:ext cx="3868432" cy="821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90000"/>
              </a:lnSpc>
              <a:defRPr sz="5000" spc="-150"/>
            </a:lvl1pPr>
          </a:lstStyle>
          <a:p>
            <a:pPr lvl="0">
              <a:defRPr sz="1800" spc="0">
                <a:solidFill>
                  <a:srgbClr val="000000"/>
                </a:solidFill>
              </a:defRPr>
            </a:pPr>
            <a:r>
              <a:rPr sz="5000" spc="-150">
                <a:solidFill>
                  <a:srgbClr val="000000">
                    <a:alpha val="50000"/>
                  </a:srgbClr>
                </a:solidFill>
              </a:rPr>
              <a:t>Инструменты</a:t>
            </a:r>
          </a:p>
        </p:txBody>
      </p:sp>
      <p:sp>
        <p:nvSpPr>
          <p:cNvPr id="132" name="Shape 132"/>
          <p:cNvSpPr/>
          <p:nvPr/>
        </p:nvSpPr>
        <p:spPr>
          <a:xfrm>
            <a:off x="4453259" y="4017929"/>
            <a:ext cx="4382857" cy="43828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EC449">
              <a:alpha val="33000"/>
            </a:srgbClr>
          </a:solidFill>
          <a:ln w="63500">
            <a:solidFill>
              <a:srgbClr val="8BBD58"/>
            </a:solidFill>
            <a:miter lim="400000"/>
          </a:ln>
        </p:spPr>
        <p:txBody>
          <a:bodyPr lIns="0" tIns="0" rIns="0" bIns="0" anchor="ctr"/>
          <a:lstStyle/>
          <a:p>
            <a:pPr lvl="0" defTabSz="914400">
              <a:lnSpc>
                <a:spcPct val="90000"/>
              </a:lnSpc>
              <a:defRPr sz="7000" spc="-210"/>
            </a:pPr>
            <a:endParaRPr/>
          </a:p>
        </p:txBody>
      </p:sp>
      <p:sp>
        <p:nvSpPr>
          <p:cNvPr id="133" name="Shape 133"/>
          <p:cNvSpPr/>
          <p:nvPr/>
        </p:nvSpPr>
        <p:spPr>
          <a:xfrm>
            <a:off x="6403884" y="4017929"/>
            <a:ext cx="4382856" cy="43828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EC449">
              <a:alpha val="33000"/>
            </a:srgbClr>
          </a:solidFill>
          <a:ln w="63500">
            <a:solidFill>
              <a:srgbClr val="8BBD58"/>
            </a:solidFill>
            <a:miter lim="400000"/>
          </a:ln>
        </p:spPr>
        <p:txBody>
          <a:bodyPr lIns="0" tIns="0" rIns="0" bIns="0" anchor="ctr"/>
          <a:lstStyle/>
          <a:p>
            <a:pPr lvl="0" defTabSz="914400">
              <a:lnSpc>
                <a:spcPct val="90000"/>
              </a:lnSpc>
              <a:defRPr sz="7000" spc="-210"/>
            </a:pPr>
            <a:endParaRPr/>
          </a:p>
        </p:txBody>
      </p:sp>
      <p:sp>
        <p:nvSpPr>
          <p:cNvPr id="134" name="Shape 134"/>
          <p:cNvSpPr/>
          <p:nvPr/>
        </p:nvSpPr>
        <p:spPr>
          <a:xfrm>
            <a:off x="5428572" y="1926663"/>
            <a:ext cx="4382856" cy="43828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EC449">
              <a:alpha val="33000"/>
            </a:srgbClr>
          </a:solidFill>
          <a:ln w="63500">
            <a:solidFill>
              <a:srgbClr val="8BBD58"/>
            </a:solidFill>
            <a:miter lim="400000"/>
          </a:ln>
        </p:spPr>
        <p:txBody>
          <a:bodyPr lIns="0" tIns="0" rIns="0" bIns="0" anchor="ctr"/>
          <a:lstStyle/>
          <a:p>
            <a:pPr lvl="0" defTabSz="914400">
              <a:lnSpc>
                <a:spcPct val="90000"/>
              </a:lnSpc>
              <a:defRPr sz="7000" spc="-210"/>
            </a:pPr>
            <a:endParaRPr/>
          </a:p>
        </p:txBody>
      </p:sp>
      <p:sp>
        <p:nvSpPr>
          <p:cNvPr id="135" name="Shape 135"/>
          <p:cNvSpPr/>
          <p:nvPr/>
        </p:nvSpPr>
        <p:spPr>
          <a:xfrm>
            <a:off x="4608785" y="6179302"/>
            <a:ext cx="1723778" cy="807062"/>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lvl1pPr algn="ctr">
              <a:defRPr sz="2400" b="1">
                <a:solidFill>
                  <a:srgbClr val="000000">
                    <a:alpha val="70000"/>
                  </a:srgbClr>
                </a:solidFill>
              </a:defRPr>
            </a:lvl1pPr>
          </a:lstStyle>
          <a:p>
            <a:pPr lvl="0">
              <a:defRPr sz="1800" b="0">
                <a:solidFill>
                  <a:srgbClr val="000000"/>
                </a:solidFill>
              </a:defRPr>
            </a:pPr>
            <a:r>
              <a:rPr sz="2400" b="1">
                <a:solidFill>
                  <a:srgbClr val="000000">
                    <a:alpha val="70000"/>
                  </a:srgbClr>
                </a:solidFill>
              </a:rPr>
              <a:t>Методики работы</a:t>
            </a:r>
          </a:p>
        </p:txBody>
      </p:sp>
      <p:sp>
        <p:nvSpPr>
          <p:cNvPr id="136" name="Shape 136"/>
          <p:cNvSpPr/>
          <p:nvPr/>
        </p:nvSpPr>
        <p:spPr>
          <a:xfrm>
            <a:off x="6455907" y="3012769"/>
            <a:ext cx="2328186" cy="807062"/>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lvl1pPr algn="ctr">
              <a:defRPr sz="2400" b="1">
                <a:solidFill>
                  <a:srgbClr val="000000">
                    <a:alpha val="70000"/>
                  </a:srgbClr>
                </a:solidFill>
              </a:defRPr>
            </a:lvl1pPr>
          </a:lstStyle>
          <a:p>
            <a:pPr lvl="0">
              <a:defRPr sz="1800" b="0">
                <a:solidFill>
                  <a:srgbClr val="000000"/>
                </a:solidFill>
              </a:defRPr>
            </a:pPr>
            <a:r>
              <a:rPr sz="2400" b="1">
                <a:solidFill>
                  <a:srgbClr val="000000">
                    <a:alpha val="70000"/>
                  </a:srgbClr>
                </a:solidFill>
              </a:rPr>
              <a:t>Основные  правила</a:t>
            </a:r>
          </a:p>
        </p:txBody>
      </p:sp>
      <p:sp>
        <p:nvSpPr>
          <p:cNvPr id="137" name="Shape 137"/>
          <p:cNvSpPr/>
          <p:nvPr/>
        </p:nvSpPr>
        <p:spPr>
          <a:xfrm>
            <a:off x="8850585" y="6357102"/>
            <a:ext cx="1723778" cy="451462"/>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lvl1pPr algn="ctr">
              <a:defRPr sz="2400" b="1">
                <a:solidFill>
                  <a:srgbClr val="000000">
                    <a:alpha val="70000"/>
                  </a:srgbClr>
                </a:solidFill>
              </a:defRPr>
            </a:lvl1pPr>
          </a:lstStyle>
          <a:p>
            <a:pPr lvl="0">
              <a:defRPr sz="1800" b="0">
                <a:solidFill>
                  <a:srgbClr val="000000"/>
                </a:solidFill>
              </a:defRPr>
            </a:pPr>
            <a:r>
              <a:rPr sz="2400" b="1">
                <a:solidFill>
                  <a:srgbClr val="000000">
                    <a:alpha val="70000"/>
                  </a:srgbClr>
                </a:solidFill>
              </a:rPr>
              <a:t>Примеры</a:t>
            </a:r>
          </a:p>
        </p:txBody>
      </p:sp>
      <p:sp>
        <p:nvSpPr>
          <p:cNvPr id="138" name="Shape 138"/>
          <p:cNvSpPr/>
          <p:nvPr/>
        </p:nvSpPr>
        <p:spPr>
          <a:xfrm>
            <a:off x="6535994" y="4961423"/>
            <a:ext cx="2168013" cy="936140"/>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p>
            <a:pPr lvl="0" algn="ctr">
              <a:defRPr sz="1800">
                <a:solidFill>
                  <a:srgbClr val="000000"/>
                </a:solidFill>
              </a:defRPr>
            </a:pPr>
            <a:r>
              <a:rPr sz="1900" b="1">
                <a:solidFill>
                  <a:srgbClr val="000000">
                    <a:alpha val="70000"/>
                  </a:srgbClr>
                </a:solidFill>
              </a:rPr>
              <a:t>Успешная </a:t>
            </a:r>
          </a:p>
          <a:p>
            <a:pPr lvl="0" algn="ctr">
              <a:defRPr sz="1800">
                <a:solidFill>
                  <a:srgbClr val="000000"/>
                </a:solidFill>
              </a:defRPr>
            </a:pPr>
            <a:r>
              <a:rPr sz="1900" b="1">
                <a:solidFill>
                  <a:srgbClr val="000000">
                    <a:alpha val="70000"/>
                  </a:srgbClr>
                </a:solidFill>
              </a:rPr>
              <a:t>работа</a:t>
            </a:r>
          </a:p>
          <a:p>
            <a:pPr lvl="0" algn="ctr">
              <a:defRPr sz="1800">
                <a:solidFill>
                  <a:srgbClr val="000000"/>
                </a:solidFill>
              </a:defRPr>
            </a:pPr>
            <a:r>
              <a:rPr sz="1900" b="1">
                <a:solidFill>
                  <a:srgbClr val="000000">
                    <a:alpha val="70000"/>
                  </a:srgbClr>
                </a:solidFill>
              </a:rPr>
              <a:t>с возражениями</a:t>
            </a:r>
          </a:p>
        </p:txBody>
      </p:sp>
      <p:sp>
        <p:nvSpPr>
          <p:cNvPr id="139" name="Shape 139"/>
          <p:cNvSpPr/>
          <p:nvPr/>
        </p:nvSpPr>
        <p:spPr>
          <a:xfrm>
            <a:off x="4439840" y="8636776"/>
            <a:ext cx="6360320" cy="606771"/>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lvl1pPr algn="ctr">
              <a:defRPr sz="1700">
                <a:solidFill>
                  <a:srgbClr val="000000">
                    <a:alpha val="70000"/>
                  </a:srgbClr>
                </a:solidFill>
              </a:defRPr>
            </a:lvl1pPr>
          </a:lstStyle>
          <a:p>
            <a:pPr lvl="0">
              <a:defRPr sz="1800">
                <a:solidFill>
                  <a:srgbClr val="000000"/>
                </a:solidFill>
              </a:defRPr>
            </a:pPr>
            <a:r>
              <a:rPr sz="1700">
                <a:solidFill>
                  <a:srgbClr val="000000">
                    <a:alpha val="70000"/>
                  </a:srgbClr>
                </a:solidFill>
              </a:rPr>
              <a:t>Примеры возражений с готовыми ответами Вы сможете найти в Приложении к данному тренингу.</a:t>
            </a:r>
          </a:p>
        </p:txBody>
      </p:sp>
      <p:pic>
        <p:nvPicPr>
          <p:cNvPr id="12" name="pasted-image.pdf"/>
          <p:cNvPicPr/>
          <p:nvPr/>
        </p:nvPicPr>
        <p:blipFill>
          <a:blip r:embed="rId3">
            <a:extLst/>
          </a:blip>
          <a:stretch>
            <a:fillRect/>
          </a:stretch>
        </p:blipFill>
        <p:spPr>
          <a:xfrm>
            <a:off x="4063242" y="8585027"/>
            <a:ext cx="621487" cy="71026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610961" y="2710832"/>
            <a:ext cx="10018078" cy="832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defRPr sz="1800">
                <a:solidFill>
                  <a:srgbClr val="000000"/>
                </a:solidFill>
              </a:defRPr>
            </a:pPr>
            <a:r>
              <a:rPr sz="2500">
                <a:solidFill>
                  <a:srgbClr val="000000">
                    <a:alpha val="70000"/>
                  </a:srgbClr>
                </a:solidFill>
              </a:rPr>
              <a:t>Ответьте на возражение, используя три изученные методики</a:t>
            </a:r>
          </a:p>
          <a:p>
            <a:pPr lvl="0" algn="ctr">
              <a:defRPr sz="1800">
                <a:solidFill>
                  <a:srgbClr val="000000"/>
                </a:solidFill>
              </a:defRPr>
            </a:pPr>
            <a:r>
              <a:rPr sz="2500">
                <a:solidFill>
                  <a:srgbClr val="000000">
                    <a:alpha val="70000"/>
                  </a:srgbClr>
                </a:solidFill>
              </a:rPr>
              <a:t> и три главных правила работы с возражениями</a:t>
            </a:r>
          </a:p>
        </p:txBody>
      </p:sp>
      <p:sp>
        <p:nvSpPr>
          <p:cNvPr id="142" name="Shape 142"/>
          <p:cNvSpPr/>
          <p:nvPr/>
        </p:nvSpPr>
        <p:spPr>
          <a:xfrm>
            <a:off x="3003819" y="4346569"/>
            <a:ext cx="8010923" cy="1109267"/>
          </a:xfrm>
          <a:custGeom>
            <a:avLst/>
            <a:gdLst/>
            <a:ahLst/>
            <a:cxnLst>
              <a:cxn ang="0">
                <a:pos x="wd2" y="hd2"/>
              </a:cxn>
              <a:cxn ang="5400000">
                <a:pos x="wd2" y="hd2"/>
              </a:cxn>
              <a:cxn ang="10800000">
                <a:pos x="wd2" y="hd2"/>
              </a:cxn>
              <a:cxn ang="16200000">
                <a:pos x="wd2" y="hd2"/>
              </a:cxn>
            </a:cxnLst>
            <a:rect l="0" t="0" r="r" b="b"/>
            <a:pathLst>
              <a:path w="21600" h="21600" extrusionOk="0">
                <a:moveTo>
                  <a:pt x="1857" y="0"/>
                </a:moveTo>
                <a:cubicBezTo>
                  <a:pt x="1031" y="0"/>
                  <a:pt x="361" y="4838"/>
                  <a:pt x="361" y="10804"/>
                </a:cubicBezTo>
                <a:cubicBezTo>
                  <a:pt x="361" y="12660"/>
                  <a:pt x="432" y="14379"/>
                  <a:pt x="546" y="15904"/>
                </a:cubicBezTo>
                <a:lnTo>
                  <a:pt x="0" y="21152"/>
                </a:lnTo>
                <a:lnTo>
                  <a:pt x="837" y="18671"/>
                </a:lnTo>
                <a:cubicBezTo>
                  <a:pt x="1104" y="20477"/>
                  <a:pt x="1462" y="21600"/>
                  <a:pt x="1857" y="21600"/>
                </a:cubicBezTo>
                <a:lnTo>
                  <a:pt x="20105" y="21600"/>
                </a:lnTo>
                <a:cubicBezTo>
                  <a:pt x="20931" y="21600"/>
                  <a:pt x="21600" y="16769"/>
                  <a:pt x="21600" y="10804"/>
                </a:cubicBezTo>
                <a:cubicBezTo>
                  <a:pt x="21600" y="4839"/>
                  <a:pt x="20931" y="0"/>
                  <a:pt x="20105" y="0"/>
                </a:cubicBezTo>
                <a:lnTo>
                  <a:pt x="1857" y="0"/>
                </a:lnTo>
                <a:close/>
              </a:path>
            </a:pathLst>
          </a:custGeom>
          <a:solidFill>
            <a:srgbClr val="FFFFFF"/>
          </a:solidFill>
          <a:ln w="508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3000" spc="-150" baseline="3333" dirty="0">
                <a:solidFill>
                  <a:srgbClr val="000000">
                    <a:alpha val="70000"/>
                  </a:srgbClr>
                </a:solidFill>
                <a:latin typeface="Arial Bold"/>
                <a:ea typeface="Arial Bold"/>
                <a:cs typeface="Arial Bold"/>
                <a:sym typeface="Arial Bold"/>
              </a:rPr>
              <a:t>— Ваше предложение мне не интересно.</a:t>
            </a:r>
          </a:p>
        </p:txBody>
      </p:sp>
      <p:sp>
        <p:nvSpPr>
          <p:cNvPr id="143" name="Shape 143"/>
          <p:cNvSpPr/>
          <p:nvPr/>
        </p:nvSpPr>
        <p:spPr>
          <a:xfrm>
            <a:off x="3610950" y="3935884"/>
            <a:ext cx="1568716" cy="365055"/>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Возражение:</a:t>
            </a:r>
          </a:p>
        </p:txBody>
      </p:sp>
      <p:sp>
        <p:nvSpPr>
          <p:cNvPr id="144" name="Shape 144"/>
          <p:cNvSpPr/>
          <p:nvPr/>
        </p:nvSpPr>
        <p:spPr>
          <a:xfrm>
            <a:off x="6172270" y="6010235"/>
            <a:ext cx="5816998" cy="1205707"/>
          </a:xfrm>
          <a:custGeom>
            <a:avLst/>
            <a:gdLst/>
            <a:ahLst/>
            <a:cxnLst>
              <a:cxn ang="0">
                <a:pos x="wd2" y="hd2"/>
              </a:cxn>
              <a:cxn ang="5400000">
                <a:pos x="wd2" y="hd2"/>
              </a:cxn>
              <a:cxn ang="10800000">
                <a:pos x="wd2" y="hd2"/>
              </a:cxn>
              <a:cxn ang="16200000">
                <a:pos x="wd2" y="hd2"/>
              </a:cxn>
            </a:cxnLst>
            <a:rect l="0" t="0" r="r" b="b"/>
            <a:pathLst>
              <a:path w="21600" h="21600" extrusionOk="0">
                <a:moveTo>
                  <a:pt x="2060" y="0"/>
                </a:moveTo>
                <a:cubicBezTo>
                  <a:pt x="923" y="0"/>
                  <a:pt x="0" y="4451"/>
                  <a:pt x="0" y="9940"/>
                </a:cubicBezTo>
                <a:cubicBezTo>
                  <a:pt x="0" y="15427"/>
                  <a:pt x="923" y="19872"/>
                  <a:pt x="2060" y="19872"/>
                </a:cubicBezTo>
                <a:lnTo>
                  <a:pt x="18751" y="19872"/>
                </a:lnTo>
                <a:cubicBezTo>
                  <a:pt x="19262" y="19872"/>
                  <a:pt x="19722" y="18945"/>
                  <a:pt x="20082" y="17462"/>
                </a:cubicBezTo>
                <a:lnTo>
                  <a:pt x="21600" y="21600"/>
                </a:lnTo>
                <a:lnTo>
                  <a:pt x="20508" y="15052"/>
                </a:lnTo>
                <a:cubicBezTo>
                  <a:pt x="20696" y="13553"/>
                  <a:pt x="20812" y="11819"/>
                  <a:pt x="20812" y="9940"/>
                </a:cubicBezTo>
                <a:cubicBezTo>
                  <a:pt x="20812" y="4452"/>
                  <a:pt x="19889" y="0"/>
                  <a:pt x="18751" y="0"/>
                </a:cubicBezTo>
                <a:lnTo>
                  <a:pt x="2060" y="0"/>
                </a:lnTo>
                <a:close/>
              </a:path>
            </a:pathLst>
          </a:custGeom>
          <a:solidFill>
            <a:srgbClr val="FFFFFF"/>
          </a:solidFill>
          <a:ln w="508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0" algn="ctr">
              <a:defRPr sz="1800">
                <a:solidFill>
                  <a:srgbClr val="000000"/>
                </a:solidFill>
              </a:defRPr>
            </a:pPr>
            <a:r>
              <a:rPr sz="4100" spc="-205" baseline="2439" dirty="0">
                <a:solidFill>
                  <a:srgbClr val="000000">
                    <a:alpha val="70000"/>
                  </a:srgbClr>
                </a:solidFill>
                <a:latin typeface="Arial Bold"/>
                <a:ea typeface="Arial Bold"/>
                <a:cs typeface="Arial Bold"/>
                <a:sym typeface="Arial Bold"/>
              </a:rPr>
              <a:t>…</a:t>
            </a:r>
          </a:p>
        </p:txBody>
      </p:sp>
      <p:sp>
        <p:nvSpPr>
          <p:cNvPr id="145" name="Shape 145"/>
          <p:cNvSpPr/>
          <p:nvPr/>
        </p:nvSpPr>
        <p:spPr>
          <a:xfrm>
            <a:off x="4075321" y="7513274"/>
            <a:ext cx="7859825" cy="15965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sz="1800">
                <a:solidFill>
                  <a:srgbClr val="000000"/>
                </a:solidFill>
              </a:defRPr>
            </a:pPr>
            <a:r>
              <a:rPr sz="1900" b="1">
                <a:solidFill>
                  <a:srgbClr val="FD794A"/>
                </a:solidFill>
              </a:rPr>
              <a:t>Воспользуйтесь подсказками</a:t>
            </a:r>
          </a:p>
          <a:p>
            <a:pPr marL="234597" lvl="0" indent="-234597">
              <a:spcBef>
                <a:spcPts val="1000"/>
              </a:spcBef>
              <a:buSzPct val="75000"/>
              <a:buChar char="•"/>
              <a:defRPr sz="1800">
                <a:solidFill>
                  <a:srgbClr val="000000"/>
                </a:solidFill>
              </a:defRPr>
            </a:pPr>
            <a:r>
              <a:rPr sz="1900">
                <a:solidFill>
                  <a:srgbClr val="000000">
                    <a:alpha val="70000"/>
                  </a:srgbClr>
                </a:solidFill>
              </a:rPr>
              <a:t>«Я Вас прекрасно понимаю, я тоже так думал, пока…»</a:t>
            </a:r>
          </a:p>
          <a:p>
            <a:pPr marL="234597" lvl="0" indent="-234597">
              <a:spcBef>
                <a:spcPts val="1000"/>
              </a:spcBef>
              <a:buSzPct val="75000"/>
              <a:buChar char="•"/>
              <a:defRPr sz="1800">
                <a:solidFill>
                  <a:srgbClr val="000000"/>
                </a:solidFill>
              </a:defRPr>
            </a:pPr>
            <a:r>
              <a:rPr sz="1900">
                <a:solidFill>
                  <a:srgbClr val="000000">
                    <a:alpha val="70000"/>
                  </a:srgbClr>
                </a:solidFill>
              </a:rPr>
              <a:t>Согласиться — похвалить — высказать свое мнение</a:t>
            </a:r>
          </a:p>
          <a:p>
            <a:pPr marL="234597" lvl="0" indent="-234597">
              <a:spcBef>
                <a:spcPts val="1000"/>
              </a:spcBef>
              <a:buSzPct val="75000"/>
              <a:buChar char="•"/>
              <a:defRPr sz="1800">
                <a:solidFill>
                  <a:srgbClr val="000000"/>
                </a:solidFill>
              </a:defRPr>
            </a:pPr>
            <a:r>
              <a:rPr sz="1900">
                <a:solidFill>
                  <a:srgbClr val="000000">
                    <a:alpha val="70000"/>
                  </a:srgbClr>
                </a:solidFill>
              </a:rPr>
              <a:t>Увидеть вопрос — повторить вопрос — ответить на вопрос</a:t>
            </a:r>
          </a:p>
        </p:txBody>
      </p:sp>
      <p:sp>
        <p:nvSpPr>
          <p:cNvPr id="146" name="Shape 146"/>
          <p:cNvSpPr/>
          <p:nvPr/>
        </p:nvSpPr>
        <p:spPr>
          <a:xfrm>
            <a:off x="6625083" y="5599549"/>
            <a:ext cx="1360431" cy="365055"/>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Ваш ответ:</a:t>
            </a:r>
          </a:p>
        </p:txBody>
      </p:sp>
      <p:sp>
        <p:nvSpPr>
          <p:cNvPr id="147" name="Shape 147"/>
          <p:cNvSpPr/>
          <p:nvPr/>
        </p:nvSpPr>
        <p:spPr>
          <a:xfrm>
            <a:off x="7029532" y="811333"/>
            <a:ext cx="3275036" cy="14722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lnSpc>
                <a:spcPct val="90000"/>
              </a:lnSpc>
              <a:defRPr sz="5000" spc="-150"/>
            </a:lvl1pPr>
          </a:lstStyle>
          <a:p>
            <a:pPr lvl="0">
              <a:defRPr sz="1800" spc="0">
                <a:solidFill>
                  <a:srgbClr val="000000"/>
                </a:solidFill>
              </a:defRPr>
            </a:pPr>
            <a:r>
              <a:rPr sz="5000" spc="-150">
                <a:solidFill>
                  <a:srgbClr val="000000">
                    <a:alpha val="50000"/>
                  </a:srgbClr>
                </a:solidFill>
              </a:rPr>
              <a:t>Проверьте себя</a:t>
            </a:r>
          </a:p>
        </p:txBody>
      </p:sp>
      <p:pic>
        <p:nvPicPr>
          <p:cNvPr id="148" name="pasted-image.tif"/>
          <p:cNvPicPr/>
          <p:nvPr/>
        </p:nvPicPr>
        <p:blipFill>
          <a:blip r:embed="rId3">
            <a:extLst/>
          </a:blip>
          <a:stretch>
            <a:fillRect/>
          </a:stretch>
        </p:blipFill>
        <p:spPr>
          <a:xfrm>
            <a:off x="4935432" y="798175"/>
            <a:ext cx="1625601" cy="14986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asted-image.pdf"/>
          <p:cNvPicPr/>
          <p:nvPr/>
        </p:nvPicPr>
        <p:blipFill>
          <a:blip r:embed="rId3">
            <a:extLst/>
          </a:blip>
          <a:stretch>
            <a:fillRect/>
          </a:stretch>
        </p:blipFill>
        <p:spPr>
          <a:xfrm>
            <a:off x="2640749" y="2298261"/>
            <a:ext cx="9958502" cy="5563478"/>
          </a:xfrm>
          <a:prstGeom prst="rect">
            <a:avLst/>
          </a:prstGeom>
          <a:ln w="12700">
            <a:miter lim="400000"/>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8017" y="76630"/>
            <a:ext cx="1628701" cy="219753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2364194" y="3197126"/>
            <a:ext cx="5187997" cy="25592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sz="1800">
                <a:solidFill>
                  <a:srgbClr val="000000"/>
                </a:solidFill>
              </a:defRPr>
            </a:pPr>
            <a:r>
              <a:rPr sz="2500" b="1">
                <a:solidFill>
                  <a:srgbClr val="FD794A"/>
                </a:solidFill>
              </a:rPr>
              <a:t>Введение</a:t>
            </a:r>
          </a:p>
          <a:p>
            <a:pPr marL="308680" lvl="0" indent="-308680">
              <a:spcBef>
                <a:spcPts val="1000"/>
              </a:spcBef>
              <a:buSzPct val="75000"/>
              <a:buChar char="•"/>
              <a:defRPr sz="1800">
                <a:solidFill>
                  <a:srgbClr val="000000"/>
                </a:solidFill>
              </a:defRPr>
            </a:pPr>
            <a:r>
              <a:rPr sz="2500">
                <a:solidFill>
                  <a:srgbClr val="000000">
                    <a:alpha val="70000"/>
                  </a:srgbClr>
                </a:solidFill>
              </a:rPr>
              <a:t>природа возражений и отношение к ним</a:t>
            </a:r>
          </a:p>
          <a:p>
            <a:pPr marL="308680" lvl="0" indent="-308680">
              <a:spcBef>
                <a:spcPts val="1000"/>
              </a:spcBef>
              <a:buSzPct val="75000"/>
              <a:buChar char="•"/>
              <a:defRPr sz="1800">
                <a:solidFill>
                  <a:srgbClr val="000000"/>
                </a:solidFill>
              </a:defRPr>
            </a:pPr>
            <a:r>
              <a:rPr sz="2500">
                <a:solidFill>
                  <a:srgbClr val="000000">
                    <a:alpha val="70000"/>
                  </a:srgbClr>
                </a:solidFill>
              </a:rPr>
              <a:t>знание принципов возражений и владение техникой работы с ними</a:t>
            </a:r>
          </a:p>
        </p:txBody>
      </p:sp>
      <p:sp>
        <p:nvSpPr>
          <p:cNvPr id="12" name="Shape 12"/>
          <p:cNvSpPr/>
          <p:nvPr/>
        </p:nvSpPr>
        <p:spPr>
          <a:xfrm>
            <a:off x="7863294" y="3197126"/>
            <a:ext cx="6382194" cy="31942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2000"/>
              </a:spcBef>
              <a:defRPr sz="1800">
                <a:solidFill>
                  <a:srgbClr val="000000"/>
                </a:solidFill>
              </a:defRPr>
            </a:pPr>
            <a:r>
              <a:rPr sz="2500" b="1">
                <a:solidFill>
                  <a:srgbClr val="FD794A"/>
                </a:solidFill>
              </a:rPr>
              <a:t>Причины появления возражений</a:t>
            </a:r>
          </a:p>
          <a:p>
            <a:pPr lvl="0">
              <a:spcBef>
                <a:spcPts val="2000"/>
              </a:spcBef>
              <a:defRPr sz="1800">
                <a:solidFill>
                  <a:srgbClr val="000000"/>
                </a:solidFill>
              </a:defRPr>
            </a:pPr>
            <a:r>
              <a:rPr sz="2500" b="1">
                <a:solidFill>
                  <a:srgbClr val="FD794A"/>
                </a:solidFill>
              </a:rPr>
              <a:t>Три главных правила работы с возражениями</a:t>
            </a:r>
          </a:p>
          <a:p>
            <a:pPr lvl="0">
              <a:spcBef>
                <a:spcPts val="2000"/>
              </a:spcBef>
              <a:defRPr sz="1800">
                <a:solidFill>
                  <a:srgbClr val="000000"/>
                </a:solidFill>
              </a:defRPr>
            </a:pPr>
            <a:r>
              <a:rPr sz="2500" b="1">
                <a:solidFill>
                  <a:srgbClr val="FD794A"/>
                </a:solidFill>
              </a:rPr>
              <a:t>Инструменты</a:t>
            </a:r>
          </a:p>
          <a:p>
            <a:pPr lvl="0">
              <a:spcBef>
                <a:spcPts val="2000"/>
              </a:spcBef>
              <a:defRPr sz="1800">
                <a:solidFill>
                  <a:srgbClr val="000000"/>
                </a:solidFill>
              </a:defRPr>
            </a:pPr>
            <a:r>
              <a:rPr sz="2500" b="1">
                <a:solidFill>
                  <a:srgbClr val="FD794A"/>
                </a:solidFill>
              </a:rPr>
              <a:t>Успешные Лидеры о возражениях</a:t>
            </a:r>
          </a:p>
        </p:txBody>
      </p:sp>
      <p:sp>
        <p:nvSpPr>
          <p:cNvPr id="13" name="Shape 13"/>
          <p:cNvSpPr/>
          <p:nvPr/>
        </p:nvSpPr>
        <p:spPr>
          <a:xfrm>
            <a:off x="3570142" y="1820058"/>
            <a:ext cx="8106785" cy="821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90000"/>
              </a:lnSpc>
              <a:defRPr sz="5000" spc="-150"/>
            </a:lvl1pPr>
          </a:lstStyle>
          <a:p>
            <a:pPr lvl="0">
              <a:defRPr sz="1800" spc="0">
                <a:solidFill>
                  <a:srgbClr val="000000"/>
                </a:solidFill>
              </a:defRPr>
            </a:pPr>
            <a:r>
              <a:rPr sz="5000" spc="-150">
                <a:solidFill>
                  <a:srgbClr val="000000">
                    <a:alpha val="50000"/>
                  </a:srgbClr>
                </a:solidFill>
              </a:rPr>
              <a:t> Что вы узнаете на тренинге:</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4444117" y="981858"/>
            <a:ext cx="6358835" cy="148667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Природа возражений </a:t>
            </a:r>
          </a:p>
          <a:p>
            <a:pPr lvl="0" algn="ctr" defTabSz="914400">
              <a:lnSpc>
                <a:spcPct val="90000"/>
              </a:lnSpc>
              <a:defRPr sz="1800">
                <a:solidFill>
                  <a:srgbClr val="000000"/>
                </a:solidFill>
              </a:defRPr>
            </a:pPr>
            <a:r>
              <a:rPr sz="5000" spc="-150">
                <a:solidFill>
                  <a:srgbClr val="000000">
                    <a:alpha val="50000"/>
                  </a:srgbClr>
                </a:solidFill>
              </a:rPr>
              <a:t>и отношение к ним</a:t>
            </a:r>
          </a:p>
        </p:txBody>
      </p:sp>
      <p:sp>
        <p:nvSpPr>
          <p:cNvPr id="16" name="Shape 16"/>
          <p:cNvSpPr/>
          <p:nvPr/>
        </p:nvSpPr>
        <p:spPr>
          <a:xfrm>
            <a:off x="851925" y="2857668"/>
            <a:ext cx="5428325" cy="2554222"/>
          </a:xfrm>
          <a:prstGeom prst="roundRect">
            <a:avLst>
              <a:gd name="adj" fmla="val 7458"/>
            </a:avLst>
          </a:prstGeom>
          <a:solidFill>
            <a:srgbClr val="51A7F9"/>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3000" b="1" spc="-90">
                <a:solidFill>
                  <a:srgbClr val="FFFFFF"/>
                </a:solidFill>
              </a:defRPr>
            </a:lvl1pPr>
          </a:lstStyle>
          <a:p>
            <a:pPr lvl="0">
              <a:defRPr sz="1800" b="0" spc="0">
                <a:solidFill>
                  <a:srgbClr val="000000"/>
                </a:solidFill>
              </a:defRPr>
            </a:pPr>
            <a:r>
              <a:rPr sz="3000" b="1" spc="-90">
                <a:solidFill>
                  <a:srgbClr val="FFFFFF"/>
                </a:solidFill>
              </a:rPr>
              <a:t>Возражение – это скрытый страх человека, которому сложно принять решение. </a:t>
            </a:r>
          </a:p>
        </p:txBody>
      </p:sp>
      <p:sp>
        <p:nvSpPr>
          <p:cNvPr id="17" name="Shape 17"/>
          <p:cNvSpPr/>
          <p:nvPr/>
        </p:nvSpPr>
        <p:spPr>
          <a:xfrm>
            <a:off x="8539658" y="3956812"/>
            <a:ext cx="5428325" cy="1486678"/>
          </a:xfrm>
          <a:prstGeom prst="roundRect">
            <a:avLst>
              <a:gd name="adj" fmla="val 12814"/>
            </a:avLst>
          </a:prstGeom>
          <a:solidFill>
            <a:srgbClr val="8EC449"/>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3000" b="1" spc="-90">
                <a:solidFill>
                  <a:srgbClr val="FFFFFF"/>
                </a:solidFill>
              </a:defRPr>
            </a:lvl1pPr>
          </a:lstStyle>
          <a:p>
            <a:pPr lvl="0">
              <a:defRPr sz="1800" b="0" spc="0">
                <a:solidFill>
                  <a:srgbClr val="000000"/>
                </a:solidFill>
              </a:defRPr>
            </a:pPr>
            <a:r>
              <a:rPr sz="3000" b="1" spc="-90">
                <a:solidFill>
                  <a:srgbClr val="FFFFFF"/>
                </a:solidFill>
              </a:rPr>
              <a:t>Придерживайтесь правил</a:t>
            </a:r>
          </a:p>
        </p:txBody>
      </p:sp>
      <p:sp>
        <p:nvSpPr>
          <p:cNvPr id="18" name="Shape 18"/>
          <p:cNvSpPr/>
          <p:nvPr/>
        </p:nvSpPr>
        <p:spPr>
          <a:xfrm>
            <a:off x="4280892" y="7236566"/>
            <a:ext cx="6678216" cy="1628842"/>
          </a:xfrm>
          <a:prstGeom prst="roundRect">
            <a:avLst>
              <a:gd name="adj" fmla="val 11695"/>
            </a:avLst>
          </a:prstGeom>
          <a:solidFill>
            <a:srgbClr val="8EC449"/>
          </a:solidFill>
          <a:ln w="12700">
            <a:miter lim="400000"/>
          </a:ln>
          <a:effectLst>
            <a:outerShdw blurRad="25400" dist="38906" dir="5400000" rotWithShape="0">
              <a:srgbClr val="02342D">
                <a:alpha val="31728"/>
              </a:srgbClr>
            </a:outerShdw>
            <a:reflection stA="24426"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defTabSz="914400">
              <a:defRPr sz="3000" b="1" spc="-90">
                <a:solidFill>
                  <a:srgbClr val="FFFFFF"/>
                </a:solidFill>
              </a:defRPr>
            </a:lvl1pPr>
          </a:lstStyle>
          <a:p>
            <a:pPr lvl="0">
              <a:defRPr sz="1800" b="0" spc="0">
                <a:solidFill>
                  <a:srgbClr val="000000"/>
                </a:solidFill>
              </a:defRPr>
            </a:pPr>
            <a:r>
              <a:rPr sz="3000" b="1" spc="-90">
                <a:solidFill>
                  <a:srgbClr val="FFFFFF"/>
                </a:solidFill>
              </a:rPr>
              <a:t>Используйте методы работы с возражениями</a:t>
            </a:r>
          </a:p>
        </p:txBody>
      </p:sp>
      <p:sp>
        <p:nvSpPr>
          <p:cNvPr id="19" name="Shape 19"/>
          <p:cNvSpPr/>
          <p:nvPr/>
        </p:nvSpPr>
        <p:spPr>
          <a:xfrm>
            <a:off x="6435632" y="3283042"/>
            <a:ext cx="2776947" cy="638548"/>
          </a:xfrm>
          <a:custGeom>
            <a:avLst/>
            <a:gdLst/>
            <a:ahLst/>
            <a:cxnLst>
              <a:cxn ang="0">
                <a:pos x="wd2" y="hd2"/>
              </a:cxn>
              <a:cxn ang="5400000">
                <a:pos x="wd2" y="hd2"/>
              </a:cxn>
              <a:cxn ang="10800000">
                <a:pos x="wd2" y="hd2"/>
              </a:cxn>
              <a:cxn ang="16200000">
                <a:pos x="wd2" y="hd2"/>
              </a:cxn>
            </a:cxnLst>
            <a:rect l="0" t="0" r="r" b="b"/>
            <a:pathLst>
              <a:path w="21600" h="19859" extrusionOk="0">
                <a:moveTo>
                  <a:pt x="0" y="19859"/>
                </a:moveTo>
                <a:cubicBezTo>
                  <a:pt x="1548" y="12395"/>
                  <a:pt x="3929" y="6493"/>
                  <a:pt x="6792" y="3021"/>
                </a:cubicBezTo>
                <a:cubicBezTo>
                  <a:pt x="7708" y="1910"/>
                  <a:pt x="8665" y="1063"/>
                  <a:pt x="9650" y="563"/>
                </a:cubicBezTo>
                <a:cubicBezTo>
                  <a:pt x="14181" y="-1741"/>
                  <a:pt x="18800" y="3134"/>
                  <a:pt x="21600" y="13175"/>
                </a:cubicBezTo>
              </a:path>
            </a:pathLst>
          </a:custGeom>
          <a:ln w="38100">
            <a:solidFill>
              <a:srgbClr val="8EC449"/>
            </a:solidFill>
            <a:miter lim="400000"/>
            <a:headEnd type="oval"/>
            <a:tailEnd type="triangle"/>
          </a:ln>
        </p:spPr>
        <p:txBody>
          <a:bodyPr lIns="0" tIns="0" rIns="0" bIns="0" anchor="ctr"/>
          <a:lstStyle/>
          <a:p>
            <a:pPr lvl="0" defTabSz="914400">
              <a:lnSpc>
                <a:spcPct val="90000"/>
              </a:lnSpc>
              <a:defRPr sz="7000" spc="-210"/>
            </a:pPr>
            <a:endParaRPr/>
          </a:p>
        </p:txBody>
      </p:sp>
      <p:sp>
        <p:nvSpPr>
          <p:cNvPr id="20" name="Shape 20"/>
          <p:cNvSpPr/>
          <p:nvPr/>
        </p:nvSpPr>
        <p:spPr>
          <a:xfrm>
            <a:off x="8318643" y="5643961"/>
            <a:ext cx="3014276" cy="1368818"/>
          </a:xfrm>
          <a:custGeom>
            <a:avLst/>
            <a:gdLst/>
            <a:ahLst/>
            <a:cxnLst>
              <a:cxn ang="0">
                <a:pos x="wd2" y="hd2"/>
              </a:cxn>
              <a:cxn ang="5400000">
                <a:pos x="wd2" y="hd2"/>
              </a:cxn>
              <a:cxn ang="10800000">
                <a:pos x="wd2" y="hd2"/>
              </a:cxn>
              <a:cxn ang="16200000">
                <a:pos x="wd2" y="hd2"/>
              </a:cxn>
            </a:cxnLst>
            <a:rect l="0" t="0" r="r" b="b"/>
            <a:pathLst>
              <a:path w="21162" h="21600" extrusionOk="0">
                <a:moveTo>
                  <a:pt x="21085" y="0"/>
                </a:moveTo>
                <a:cubicBezTo>
                  <a:pt x="21401" y="3363"/>
                  <a:pt x="20723" y="6988"/>
                  <a:pt x="19320" y="8888"/>
                </a:cubicBezTo>
                <a:cubicBezTo>
                  <a:pt x="17877" y="10842"/>
                  <a:pt x="16010" y="10498"/>
                  <a:pt x="14175" y="9619"/>
                </a:cubicBezTo>
                <a:cubicBezTo>
                  <a:pt x="9223" y="7243"/>
                  <a:pt x="3685" y="4161"/>
                  <a:pt x="875" y="12794"/>
                </a:cubicBezTo>
                <a:cubicBezTo>
                  <a:pt x="36" y="15371"/>
                  <a:pt x="-199" y="18632"/>
                  <a:pt x="167" y="21600"/>
                </a:cubicBezTo>
              </a:path>
            </a:pathLst>
          </a:custGeom>
          <a:ln w="38100">
            <a:solidFill>
              <a:srgbClr val="8EC449"/>
            </a:solidFill>
            <a:miter lim="400000"/>
            <a:headEnd type="oval"/>
            <a:tailEnd type="triangle"/>
          </a:ln>
        </p:spPr>
        <p:txBody>
          <a:bodyPr lIns="0" tIns="0" rIns="0" bIns="0" anchor="ctr"/>
          <a:lstStyle/>
          <a:p>
            <a:pPr lvl="0" defTabSz="914400">
              <a:lnSpc>
                <a:spcPct val="90000"/>
              </a:lnSpc>
              <a:defRPr sz="7000" spc="-210"/>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3306230" y="4083942"/>
            <a:ext cx="7815775" cy="7815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
            <a:solidFill>
              <a:srgbClr val="FD794A"/>
            </a:solidFill>
            <a:miter lim="400000"/>
          </a:ln>
        </p:spPr>
        <p:txBody>
          <a:bodyPr lIns="0" tIns="0" rIns="0" bIns="0" anchor="ctr"/>
          <a:lstStyle/>
          <a:p>
            <a:pPr lvl="0" defTabSz="914400">
              <a:lnSpc>
                <a:spcPct val="90000"/>
              </a:lnSpc>
              <a:defRPr sz="7000" spc="-210"/>
            </a:pPr>
            <a:endParaRPr/>
          </a:p>
        </p:txBody>
      </p:sp>
      <p:sp>
        <p:nvSpPr>
          <p:cNvPr id="23" name="Shape 23"/>
          <p:cNvSpPr/>
          <p:nvPr/>
        </p:nvSpPr>
        <p:spPr>
          <a:xfrm>
            <a:off x="3065683" y="1031064"/>
            <a:ext cx="9616634" cy="82166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90000"/>
              </a:lnSpc>
              <a:defRPr sz="5000" spc="-150"/>
            </a:lvl1pPr>
          </a:lstStyle>
          <a:p>
            <a:pPr lvl="0">
              <a:defRPr sz="1800" spc="0">
                <a:solidFill>
                  <a:srgbClr val="000000"/>
                </a:solidFill>
              </a:defRPr>
            </a:pPr>
            <a:r>
              <a:rPr sz="5000" spc="-150">
                <a:solidFill>
                  <a:srgbClr val="000000">
                    <a:alpha val="50000"/>
                  </a:srgbClr>
                </a:solidFill>
              </a:rPr>
              <a:t>Успешные Лидеры о возражениях</a:t>
            </a:r>
          </a:p>
        </p:txBody>
      </p:sp>
      <p:sp>
        <p:nvSpPr>
          <p:cNvPr id="24" name="Shape 24"/>
          <p:cNvSpPr/>
          <p:nvPr/>
        </p:nvSpPr>
        <p:spPr>
          <a:xfrm>
            <a:off x="4443374" y="2361922"/>
            <a:ext cx="6145888" cy="722419"/>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p>
            <a:pPr lvl="0">
              <a:defRPr sz="1800">
                <a:solidFill>
                  <a:srgbClr val="000000"/>
                </a:solidFill>
              </a:defRPr>
            </a:pPr>
            <a:r>
              <a:rPr lang="ru-RU" sz="2000" b="1" dirty="0" smtClean="0">
                <a:solidFill>
                  <a:srgbClr val="000000">
                    <a:alpha val="70000"/>
                  </a:srgbClr>
                </a:solidFill>
              </a:rPr>
              <a:t>Гульнара </a:t>
            </a:r>
            <a:r>
              <a:rPr lang="ru-RU" sz="2000" b="1" dirty="0" err="1" smtClean="0">
                <a:solidFill>
                  <a:srgbClr val="000000">
                    <a:alpha val="70000"/>
                  </a:srgbClr>
                </a:solidFill>
              </a:rPr>
              <a:t>Байсеркенова</a:t>
            </a:r>
            <a:r>
              <a:rPr lang="ru-RU" sz="2000" b="1" dirty="0" smtClean="0">
                <a:solidFill>
                  <a:srgbClr val="000000">
                    <a:alpha val="70000"/>
                  </a:srgbClr>
                </a:solidFill>
              </a:rPr>
              <a:t> </a:t>
            </a:r>
            <a:endParaRPr sz="2000" b="1" dirty="0">
              <a:solidFill>
                <a:srgbClr val="000000">
                  <a:alpha val="70000"/>
                </a:srgbClr>
              </a:solidFill>
            </a:endParaRPr>
          </a:p>
          <a:p>
            <a:pPr lvl="0">
              <a:defRPr sz="1800">
                <a:solidFill>
                  <a:srgbClr val="000000"/>
                </a:solidFill>
              </a:defRPr>
            </a:pPr>
            <a:r>
              <a:rPr lang="ru-RU" sz="2000" b="1" dirty="0" smtClean="0">
                <a:solidFill>
                  <a:srgbClr val="FD794A"/>
                </a:solidFill>
              </a:rPr>
              <a:t>Золотой Директор</a:t>
            </a:r>
            <a:r>
              <a:rPr sz="2000" b="1" dirty="0" smtClean="0">
                <a:solidFill>
                  <a:srgbClr val="FD794A"/>
                </a:solidFill>
              </a:rPr>
              <a:t>, </a:t>
            </a:r>
            <a:r>
              <a:rPr sz="2000" b="1" dirty="0">
                <a:solidFill>
                  <a:srgbClr val="FD794A"/>
                </a:solidFill>
              </a:rPr>
              <a:t>г. </a:t>
            </a:r>
            <a:r>
              <a:rPr lang="ru-RU" b="1" dirty="0" smtClean="0">
                <a:solidFill>
                  <a:srgbClr val="FD794A"/>
                </a:solidFill>
              </a:rPr>
              <a:t>Алматы </a:t>
            </a:r>
            <a:endParaRPr sz="2000" b="1" dirty="0">
              <a:solidFill>
                <a:srgbClr val="FD794A"/>
              </a:solidFill>
            </a:endParaRPr>
          </a:p>
        </p:txBody>
      </p:sp>
      <p:grpSp>
        <p:nvGrpSpPr>
          <p:cNvPr id="30" name="Group 30"/>
          <p:cNvGrpSpPr/>
          <p:nvPr/>
        </p:nvGrpSpPr>
        <p:grpSpPr>
          <a:xfrm>
            <a:off x="2599138" y="5644260"/>
            <a:ext cx="3085257" cy="3085083"/>
            <a:chOff x="0" y="0"/>
            <a:chExt cx="3085255" cy="3085082"/>
          </a:xfrm>
        </p:grpSpPr>
        <p:pic>
          <p:nvPicPr>
            <p:cNvPr id="28" name="traynin.jpg"/>
            <p:cNvPicPr/>
            <p:nvPr/>
          </p:nvPicPr>
          <p:blipFill>
            <a:blip r:embed="rId3">
              <a:extLst/>
            </a:blip>
            <a:stretch>
              <a:fillRect/>
            </a:stretch>
          </p:blipFill>
          <p:spPr>
            <a:xfrm>
              <a:off x="0" y="0"/>
              <a:ext cx="3085256" cy="3085083"/>
            </a:xfrm>
            <a:prstGeom prst="rect">
              <a:avLst/>
            </a:prstGeom>
            <a:ln>
              <a:noFill/>
            </a:ln>
            <a:effectLst/>
          </p:spPr>
        </p:pic>
        <p:sp>
          <p:nvSpPr>
            <p:cNvPr id="29" name="Shape 29"/>
            <p:cNvSpPr/>
            <p:nvPr/>
          </p:nvSpPr>
          <p:spPr>
            <a:xfrm>
              <a:off x="0" y="0"/>
              <a:ext cx="3085256" cy="3085083"/>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4"/>
                    <a:pt x="2881" y="3015"/>
                  </a:cubicBezTo>
                  <a:cubicBezTo>
                    <a:pt x="-961" y="7036"/>
                    <a:pt x="-961" y="13557"/>
                    <a:pt x="2881" y="17578"/>
                  </a:cubicBezTo>
                  <a:cubicBezTo>
                    <a:pt x="6724" y="21600"/>
                    <a:pt x="12954" y="21600"/>
                    <a:pt x="16797" y="17578"/>
                  </a:cubicBezTo>
                  <a:cubicBezTo>
                    <a:pt x="20639" y="13557"/>
                    <a:pt x="20639" y="7036"/>
                    <a:pt x="16797" y="3015"/>
                  </a:cubicBezTo>
                  <a:cubicBezTo>
                    <a:pt x="14875" y="1004"/>
                    <a:pt x="12358" y="0"/>
                    <a:pt x="9840" y="0"/>
                  </a:cubicBezTo>
                  <a:close/>
                </a:path>
              </a:pathLst>
            </a:custGeom>
            <a:ln w="3175" cap="flat">
              <a:solidFill>
                <a:srgbClr val="FD794A"/>
              </a:solidFill>
              <a:prstDash val="solid"/>
              <a:miter lim="400000"/>
            </a:ln>
          </p:spPr>
          <p:txBody>
            <a:bodyPr/>
            <a:lstStyle/>
            <a:p>
              <a:pPr lvl="0"/>
              <a:endParaRPr/>
            </a:p>
          </p:txBody>
        </p:sp>
      </p:grpSp>
      <p:sp>
        <p:nvSpPr>
          <p:cNvPr id="31" name="Shape 31"/>
          <p:cNvSpPr/>
          <p:nvPr/>
        </p:nvSpPr>
        <p:spPr>
          <a:xfrm>
            <a:off x="4422208" y="3503927"/>
            <a:ext cx="10369557" cy="1645748"/>
          </a:xfrm>
          <a:prstGeom prst="rect">
            <a:avLst/>
          </a:prstGeom>
          <a:ln w="12700">
            <a:miter lim="400000"/>
          </a:ln>
          <a:extLst>
            <a:ext uri="{C572A759-6A51-4108-AA02-DFA0A04FC94B}">
              <ma14:wrappingTextBoxFlag xmlns:ma14="http://schemas.microsoft.com/office/mac/drawingml/2011/main" xmlns="" val="1"/>
            </a:ext>
          </a:extLst>
        </p:spPr>
        <p:txBody>
          <a:bodyPr wrap="square" lIns="52916" tIns="52916" rIns="52916" bIns="52916" anchor="ctr">
            <a:spAutoFit/>
          </a:bodyPr>
          <a:lstStyle/>
          <a:p>
            <a:pPr lvl="0">
              <a:defRPr sz="1800">
                <a:solidFill>
                  <a:srgbClr val="000000"/>
                </a:solidFill>
              </a:defRPr>
            </a:pPr>
            <a:r>
              <a:rPr sz="2000" dirty="0">
                <a:solidFill>
                  <a:srgbClr val="000000">
                    <a:alpha val="70000"/>
                  </a:srgbClr>
                </a:solidFill>
              </a:rPr>
              <a:t>«Встаньте на сторону собеседника: «Я Вас прекрасно понимаю…», а затем приведите доводы в пользу  невероятных </a:t>
            </a:r>
            <a:r>
              <a:rPr sz="2000" dirty="0" err="1">
                <a:solidFill>
                  <a:srgbClr val="000000">
                    <a:alpha val="70000"/>
                  </a:srgbClr>
                </a:solidFill>
              </a:rPr>
              <a:t>возможностей</a:t>
            </a:r>
            <a:r>
              <a:rPr sz="2000" dirty="0" smtClean="0">
                <a:solidFill>
                  <a:srgbClr val="000000">
                    <a:alpha val="70000"/>
                  </a:srgbClr>
                </a:solidFill>
              </a:rPr>
              <a:t>.</a:t>
            </a:r>
            <a:endParaRPr sz="2000" dirty="0">
              <a:solidFill>
                <a:srgbClr val="000000">
                  <a:alpha val="70000"/>
                </a:srgbClr>
              </a:solidFill>
            </a:endParaRPr>
          </a:p>
          <a:p>
            <a:pPr lvl="0">
              <a:defRPr sz="1800">
                <a:solidFill>
                  <a:srgbClr val="000000"/>
                </a:solidFill>
              </a:defRPr>
            </a:pPr>
            <a:r>
              <a:rPr lang="ru-RU" sz="2000" dirty="0" smtClean="0">
                <a:solidFill>
                  <a:srgbClr val="000000">
                    <a:alpha val="70000"/>
                  </a:srgbClr>
                </a:solidFill>
              </a:rPr>
              <a:t>Например</a:t>
            </a:r>
            <a:r>
              <a:rPr sz="2000" dirty="0" smtClean="0">
                <a:solidFill>
                  <a:srgbClr val="000000">
                    <a:alpha val="70000"/>
                  </a:srgbClr>
                </a:solidFill>
              </a:rPr>
              <a:t>, </a:t>
            </a:r>
            <a:r>
              <a:rPr sz="2000" dirty="0">
                <a:solidFill>
                  <a:srgbClr val="000000">
                    <a:alpha val="70000"/>
                  </a:srgbClr>
                </a:solidFill>
              </a:rPr>
              <a:t>в твоем доме шесть подъездов, в каждом по 32 квартиры, в каждой квартире живет семья в среднем из 3-4 человек, и что все эти люди оформлены в Орифлэйм? Сделай так, чтобы хотя бы на каждом этаже жил твой Консультант!»</a:t>
            </a:r>
          </a:p>
        </p:txBody>
      </p:sp>
      <p:sp>
        <p:nvSpPr>
          <p:cNvPr id="32" name="Shape 32"/>
          <p:cNvSpPr/>
          <p:nvPr/>
        </p:nvSpPr>
        <p:spPr>
          <a:xfrm>
            <a:off x="5992774" y="5594974"/>
            <a:ext cx="6145888" cy="681725"/>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p>
            <a:pPr lvl="0">
              <a:defRPr sz="1800">
                <a:solidFill>
                  <a:srgbClr val="000000"/>
                </a:solidFill>
              </a:defRPr>
            </a:pPr>
            <a:r>
              <a:rPr sz="2000" b="1">
                <a:solidFill>
                  <a:srgbClr val="000000">
                    <a:alpha val="70000"/>
                  </a:srgbClr>
                </a:solidFill>
              </a:rPr>
              <a:t>Ольга и Эдуард Трайнины</a:t>
            </a:r>
          </a:p>
          <a:p>
            <a:pPr lvl="0">
              <a:defRPr sz="1800">
                <a:solidFill>
                  <a:srgbClr val="000000"/>
                </a:solidFill>
              </a:defRPr>
            </a:pPr>
            <a:r>
              <a:rPr sz="2000" b="1">
                <a:solidFill>
                  <a:srgbClr val="FD794A"/>
                </a:solidFill>
              </a:rPr>
              <a:t>Старшие Золотые Директора, г. Пермь</a:t>
            </a:r>
          </a:p>
        </p:txBody>
      </p:sp>
      <p:sp>
        <p:nvSpPr>
          <p:cNvPr id="33" name="Shape 33"/>
          <p:cNvSpPr/>
          <p:nvPr/>
        </p:nvSpPr>
        <p:spPr>
          <a:xfrm>
            <a:off x="6009708" y="6516357"/>
            <a:ext cx="7229819" cy="2434325"/>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lvl1pPr>
              <a:defRPr>
                <a:solidFill>
                  <a:srgbClr val="000000">
                    <a:alpha val="70000"/>
                  </a:srgbClr>
                </a:solidFill>
              </a:defRPr>
            </a:lvl1pPr>
          </a:lstStyle>
          <a:p>
            <a:pPr lvl="0">
              <a:defRPr sz="1800">
                <a:solidFill>
                  <a:srgbClr val="000000"/>
                </a:solidFill>
              </a:defRPr>
            </a:pPr>
            <a:r>
              <a:rPr sz="2000" dirty="0">
                <a:solidFill>
                  <a:srgbClr val="000000">
                    <a:alpha val="70000"/>
                  </a:srgbClr>
                </a:solidFill>
              </a:rPr>
              <a:t>«Не обязательно «продать» и «подписать» на первой встрече. Гораздо важнее сделать так, чтобы была вторая встреча и последующие.  Главное, чтобы у человека возник интерес к нашему предложению, а не желание отделаться любой ценой. Если ответ негативный – значит результат предопределен, надо постараться расстаться тепло, чтобы можно было общаться и далее, «не хлопать дверью». «Нет» сегодня – не обязательно «нет» навсегда».</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98" t="14543" r="23161" b="35376"/>
          <a:stretch/>
        </p:blipFill>
        <p:spPr bwMode="auto">
          <a:xfrm>
            <a:off x="1085824" y="2220918"/>
            <a:ext cx="3055943" cy="305287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nvSpPr>
        <p:spPr>
          <a:xfrm>
            <a:off x="3752015" y="1428998"/>
            <a:ext cx="7736500" cy="14866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Три причины </a:t>
            </a:r>
          </a:p>
          <a:p>
            <a:pPr lvl="0" algn="ctr" defTabSz="914400">
              <a:lnSpc>
                <a:spcPct val="90000"/>
              </a:lnSpc>
              <a:defRPr sz="1800">
                <a:solidFill>
                  <a:srgbClr val="000000"/>
                </a:solidFill>
              </a:defRPr>
            </a:pPr>
            <a:r>
              <a:rPr sz="5000" spc="-150">
                <a:solidFill>
                  <a:srgbClr val="FD794A"/>
                </a:solidFill>
              </a:rPr>
              <a:t>возникновения возражений</a:t>
            </a:r>
          </a:p>
        </p:txBody>
      </p:sp>
      <p:sp>
        <p:nvSpPr>
          <p:cNvPr id="36" name="Shape 36"/>
          <p:cNvSpPr/>
          <p:nvPr/>
        </p:nvSpPr>
        <p:spPr>
          <a:xfrm>
            <a:off x="1189097" y="6088198"/>
            <a:ext cx="3597896" cy="12003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1000"/>
              </a:spcBef>
              <a:defRPr sz="2500" b="1">
                <a:solidFill>
                  <a:srgbClr val="000000">
                    <a:alpha val="70000"/>
                  </a:srgbClr>
                </a:solidFill>
              </a:defRPr>
            </a:lvl1pPr>
          </a:lstStyle>
          <a:p>
            <a:pPr lvl="0">
              <a:defRPr sz="1800" b="0">
                <a:solidFill>
                  <a:srgbClr val="000000"/>
                </a:solidFill>
              </a:defRPr>
            </a:pPr>
            <a:r>
              <a:rPr sz="2500" b="1">
                <a:solidFill>
                  <a:srgbClr val="000000">
                    <a:alpha val="70000"/>
                  </a:srgbClr>
                </a:solidFill>
              </a:rPr>
              <a:t>Нежелание менять привычный вид деятельности</a:t>
            </a:r>
          </a:p>
        </p:txBody>
      </p:sp>
      <p:sp>
        <p:nvSpPr>
          <p:cNvPr id="37" name="Shape 37"/>
          <p:cNvSpPr/>
          <p:nvPr/>
        </p:nvSpPr>
        <p:spPr>
          <a:xfrm>
            <a:off x="5608697" y="6088198"/>
            <a:ext cx="4206636" cy="13273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1000"/>
              </a:spcBef>
              <a:defRPr sz="2500" b="1">
                <a:solidFill>
                  <a:srgbClr val="000000">
                    <a:alpha val="70000"/>
                  </a:srgbClr>
                </a:solidFill>
              </a:defRPr>
            </a:lvl1pPr>
          </a:lstStyle>
          <a:p>
            <a:pPr lvl="0">
              <a:defRPr sz="1800" b="0">
                <a:solidFill>
                  <a:srgbClr val="000000"/>
                </a:solidFill>
              </a:defRPr>
            </a:pPr>
            <a:r>
              <a:rPr sz="2500" b="1">
                <a:solidFill>
                  <a:srgbClr val="000000">
                    <a:alpha val="70000"/>
                  </a:srgbClr>
                </a:solidFill>
              </a:rPr>
              <a:t>Неверная оценка своих шансов на успех</a:t>
            </a:r>
          </a:p>
        </p:txBody>
      </p:sp>
      <p:sp>
        <p:nvSpPr>
          <p:cNvPr id="38" name="Shape 38"/>
          <p:cNvSpPr/>
          <p:nvPr/>
        </p:nvSpPr>
        <p:spPr>
          <a:xfrm>
            <a:off x="10049464" y="6088198"/>
            <a:ext cx="4079504" cy="12003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1000"/>
              </a:spcBef>
              <a:defRPr sz="2500" b="1">
                <a:solidFill>
                  <a:srgbClr val="000000">
                    <a:alpha val="70000"/>
                  </a:srgbClr>
                </a:solidFill>
              </a:defRPr>
            </a:lvl1pPr>
          </a:lstStyle>
          <a:p>
            <a:pPr lvl="0">
              <a:defRPr sz="1800" b="0">
                <a:solidFill>
                  <a:srgbClr val="000000"/>
                </a:solidFill>
              </a:defRPr>
            </a:pPr>
            <a:r>
              <a:rPr sz="2500" b="1">
                <a:solidFill>
                  <a:srgbClr val="000000">
                    <a:alpha val="70000"/>
                  </a:srgbClr>
                </a:solidFill>
              </a:rPr>
              <a:t>Искаженное представление об этом бизнесе</a:t>
            </a:r>
          </a:p>
        </p:txBody>
      </p:sp>
      <p:pic>
        <p:nvPicPr>
          <p:cNvPr id="39" name="photo-template-380-200_069-17h00m38.jpg"/>
          <p:cNvPicPr/>
          <p:nvPr/>
        </p:nvPicPr>
        <p:blipFill>
          <a:blip r:embed="rId3">
            <a:extLst/>
          </a:blip>
          <a:stretch>
            <a:fillRect/>
          </a:stretch>
        </p:blipFill>
        <p:spPr>
          <a:xfrm>
            <a:off x="5695228" y="3826349"/>
            <a:ext cx="3923375" cy="2064935"/>
          </a:xfrm>
          <a:prstGeom prst="rect">
            <a:avLst/>
          </a:prstGeom>
          <a:ln w="12700">
            <a:miter lim="400000"/>
          </a:ln>
        </p:spPr>
      </p:pic>
      <p:pic>
        <p:nvPicPr>
          <p:cNvPr id="40" name="photo-template-380-200_067-20h30m36.jpg"/>
          <p:cNvPicPr/>
          <p:nvPr/>
        </p:nvPicPr>
        <p:blipFill>
          <a:blip r:embed="rId4">
            <a:extLst/>
          </a:blip>
          <a:stretch>
            <a:fillRect/>
          </a:stretch>
        </p:blipFill>
        <p:spPr>
          <a:xfrm>
            <a:off x="1250228" y="3826349"/>
            <a:ext cx="3923375" cy="2064935"/>
          </a:xfrm>
          <a:prstGeom prst="rect">
            <a:avLst/>
          </a:prstGeom>
          <a:ln w="12700">
            <a:miter lim="400000"/>
          </a:ln>
        </p:spPr>
      </p:pic>
      <p:pic>
        <p:nvPicPr>
          <p:cNvPr id="41" name="photo-template-380-200_067-20h30m32.jpg"/>
          <p:cNvPicPr/>
          <p:nvPr/>
        </p:nvPicPr>
        <p:blipFill>
          <a:blip r:embed="rId5">
            <a:extLst/>
          </a:blip>
          <a:stretch>
            <a:fillRect/>
          </a:stretch>
        </p:blipFill>
        <p:spPr>
          <a:xfrm>
            <a:off x="10127528" y="3826349"/>
            <a:ext cx="3923375" cy="206493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4201550" y="1428998"/>
            <a:ext cx="6837430" cy="14866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Три главных правила  </a:t>
            </a:r>
          </a:p>
          <a:p>
            <a:pPr lvl="0" algn="ctr" defTabSz="914400">
              <a:lnSpc>
                <a:spcPct val="90000"/>
              </a:lnSpc>
              <a:defRPr sz="1800">
                <a:solidFill>
                  <a:srgbClr val="000000"/>
                </a:solidFill>
              </a:defRPr>
            </a:pPr>
            <a:r>
              <a:rPr sz="5000" spc="-150">
                <a:solidFill>
                  <a:srgbClr val="FD794A"/>
                </a:solidFill>
              </a:rPr>
              <a:t>работы с возражениями</a:t>
            </a:r>
          </a:p>
        </p:txBody>
      </p:sp>
      <p:sp>
        <p:nvSpPr>
          <p:cNvPr id="44" name="Shape 44"/>
          <p:cNvSpPr/>
          <p:nvPr/>
        </p:nvSpPr>
        <p:spPr>
          <a:xfrm>
            <a:off x="1189097" y="6088198"/>
            <a:ext cx="3597896" cy="11520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sz="1800">
                <a:solidFill>
                  <a:srgbClr val="000000"/>
                </a:solidFill>
              </a:defRPr>
            </a:pPr>
            <a:r>
              <a:rPr sz="2500" b="1">
                <a:solidFill>
                  <a:srgbClr val="FD794A"/>
                </a:solidFill>
              </a:rPr>
              <a:t>Позитивный настрой</a:t>
            </a:r>
          </a:p>
          <a:p>
            <a:pPr lvl="0" defTabSz="914400">
              <a:spcBef>
                <a:spcPts val="1000"/>
              </a:spcBef>
              <a:defRPr sz="1800">
                <a:solidFill>
                  <a:srgbClr val="000000"/>
                </a:solidFill>
              </a:defRPr>
            </a:pPr>
            <a:r>
              <a:rPr sz="1900"/>
              <a:t>Это не враг, а ваш будущий Консультант</a:t>
            </a:r>
          </a:p>
        </p:txBody>
      </p:sp>
      <p:sp>
        <p:nvSpPr>
          <p:cNvPr id="45" name="Shape 45"/>
          <p:cNvSpPr/>
          <p:nvPr/>
        </p:nvSpPr>
        <p:spPr>
          <a:xfrm>
            <a:off x="5608697" y="6088198"/>
            <a:ext cx="4206636" cy="14314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sz="1800">
                <a:solidFill>
                  <a:srgbClr val="000000"/>
                </a:solidFill>
              </a:defRPr>
            </a:pPr>
            <a:r>
              <a:rPr sz="2500" b="1">
                <a:solidFill>
                  <a:srgbClr val="FD794A"/>
                </a:solidFill>
              </a:rPr>
              <a:t>Не спорьте</a:t>
            </a:r>
          </a:p>
          <a:p>
            <a:pPr lvl="0" defTabSz="914400">
              <a:spcBef>
                <a:spcPts val="1000"/>
              </a:spcBef>
              <a:defRPr sz="1800">
                <a:solidFill>
                  <a:srgbClr val="000000"/>
                </a:solidFill>
              </a:defRPr>
            </a:pPr>
            <a:r>
              <a:rPr sz="1900"/>
              <a:t>Истина не в споре, а в согласии на право собеседника иметь своё мнение.</a:t>
            </a:r>
          </a:p>
        </p:txBody>
      </p:sp>
      <p:sp>
        <p:nvSpPr>
          <p:cNvPr id="46" name="Shape 46"/>
          <p:cNvSpPr/>
          <p:nvPr/>
        </p:nvSpPr>
        <p:spPr>
          <a:xfrm>
            <a:off x="10049464" y="6088198"/>
            <a:ext cx="4079504" cy="11520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1000"/>
              </a:spcBef>
              <a:defRPr sz="1800">
                <a:solidFill>
                  <a:srgbClr val="000000"/>
                </a:solidFill>
              </a:defRPr>
            </a:pPr>
            <a:r>
              <a:rPr sz="2500" b="1">
                <a:solidFill>
                  <a:srgbClr val="FD794A"/>
                </a:solidFill>
              </a:rPr>
              <a:t>Присоединитесь</a:t>
            </a:r>
          </a:p>
          <a:p>
            <a:pPr lvl="0" defTabSz="914400">
              <a:spcBef>
                <a:spcPts val="1000"/>
              </a:spcBef>
              <a:defRPr sz="1800">
                <a:solidFill>
                  <a:srgbClr val="000000"/>
                </a:solidFill>
              </a:defRPr>
            </a:pPr>
            <a:r>
              <a:rPr sz="1900"/>
              <a:t>«У меня тоже были такие сомнения, до тех пор пока…»</a:t>
            </a:r>
          </a:p>
        </p:txBody>
      </p:sp>
      <p:pic>
        <p:nvPicPr>
          <p:cNvPr id="47" name="photo-template-380-200_067-20h45m13.jpg"/>
          <p:cNvPicPr/>
          <p:nvPr/>
        </p:nvPicPr>
        <p:blipFill>
          <a:blip r:embed="rId3">
            <a:extLst/>
          </a:blip>
          <a:stretch>
            <a:fillRect/>
          </a:stretch>
        </p:blipFill>
        <p:spPr>
          <a:xfrm>
            <a:off x="5695228" y="3826349"/>
            <a:ext cx="3923375" cy="2064935"/>
          </a:xfrm>
          <a:prstGeom prst="rect">
            <a:avLst/>
          </a:prstGeom>
          <a:ln w="12700">
            <a:miter lim="400000"/>
          </a:ln>
        </p:spPr>
      </p:pic>
      <p:pic>
        <p:nvPicPr>
          <p:cNvPr id="48" name="photo-template-380-200_067-20h44m54.jpg"/>
          <p:cNvPicPr/>
          <p:nvPr/>
        </p:nvPicPr>
        <p:blipFill>
          <a:blip r:embed="rId4">
            <a:extLst/>
          </a:blip>
          <a:stretch>
            <a:fillRect/>
          </a:stretch>
        </p:blipFill>
        <p:spPr>
          <a:xfrm>
            <a:off x="1250228" y="3826349"/>
            <a:ext cx="3923375" cy="2064935"/>
          </a:xfrm>
          <a:prstGeom prst="rect">
            <a:avLst/>
          </a:prstGeom>
          <a:ln w="12700">
            <a:miter lim="400000"/>
          </a:ln>
        </p:spPr>
      </p:pic>
      <p:pic>
        <p:nvPicPr>
          <p:cNvPr id="49" name="photo-template-380-200_067-20h55m51.jpg"/>
          <p:cNvPicPr/>
          <p:nvPr/>
        </p:nvPicPr>
        <p:blipFill>
          <a:blip r:embed="rId5">
            <a:extLst/>
          </a:blip>
          <a:stretch>
            <a:fillRect/>
          </a:stretch>
        </p:blipFill>
        <p:spPr>
          <a:xfrm>
            <a:off x="10127528" y="3826349"/>
            <a:ext cx="3923375" cy="206493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4043912" y="525708"/>
            <a:ext cx="7152176" cy="215169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Первый метод </a:t>
            </a:r>
          </a:p>
          <a:p>
            <a:pPr lvl="0" algn="ctr" defTabSz="914400">
              <a:lnSpc>
                <a:spcPct val="90000"/>
              </a:lnSpc>
              <a:defRPr sz="1800">
                <a:solidFill>
                  <a:srgbClr val="000000"/>
                </a:solidFill>
              </a:defRPr>
            </a:pPr>
            <a:r>
              <a:rPr sz="5000" spc="-150">
                <a:solidFill>
                  <a:srgbClr val="000000">
                    <a:alpha val="50000"/>
                  </a:srgbClr>
                </a:solidFill>
              </a:rPr>
              <a:t>работы с возражениями:</a:t>
            </a:r>
          </a:p>
          <a:p>
            <a:pPr lvl="0" algn="ctr" defTabSz="914400">
              <a:lnSpc>
                <a:spcPct val="90000"/>
              </a:lnSpc>
              <a:defRPr sz="1800">
                <a:solidFill>
                  <a:srgbClr val="000000"/>
                </a:solidFill>
              </a:defRPr>
            </a:pPr>
            <a:r>
              <a:rPr sz="5000" spc="-150">
                <a:solidFill>
                  <a:srgbClr val="FD794A"/>
                </a:solidFill>
              </a:rPr>
              <a:t>cогласитесь</a:t>
            </a:r>
          </a:p>
        </p:txBody>
      </p:sp>
      <p:sp>
        <p:nvSpPr>
          <p:cNvPr id="52" name="Shape 52"/>
          <p:cNvSpPr/>
          <p:nvPr/>
        </p:nvSpPr>
        <p:spPr>
          <a:xfrm>
            <a:off x="2516853" y="3203569"/>
            <a:ext cx="5942807" cy="1194198"/>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cubicBezTo>
                  <a:pt x="1241" y="0"/>
                  <a:pt x="410" y="4136"/>
                  <a:pt x="410" y="9239"/>
                </a:cubicBezTo>
                <a:lnTo>
                  <a:pt x="410" y="12361"/>
                </a:lnTo>
                <a:cubicBezTo>
                  <a:pt x="410" y="14035"/>
                  <a:pt x="506" y="15580"/>
                  <a:pt x="662" y="16934"/>
                </a:cubicBezTo>
                <a:lnTo>
                  <a:pt x="0" y="21248"/>
                </a:lnTo>
                <a:lnTo>
                  <a:pt x="995" y="19066"/>
                </a:lnTo>
                <a:cubicBezTo>
                  <a:pt x="1328" y="20627"/>
                  <a:pt x="1773" y="21600"/>
                  <a:pt x="2266" y="21600"/>
                </a:cubicBezTo>
                <a:lnTo>
                  <a:pt x="19744" y="21600"/>
                </a:lnTo>
                <a:cubicBezTo>
                  <a:pt x="20769" y="21600"/>
                  <a:pt x="21600" y="17464"/>
                  <a:pt x="21600" y="12361"/>
                </a:cubicBezTo>
                <a:lnTo>
                  <a:pt x="21600" y="9239"/>
                </a:lnTo>
                <a:cubicBezTo>
                  <a:pt x="21600" y="4136"/>
                  <a:pt x="20769" y="0"/>
                  <a:pt x="19744" y="0"/>
                </a:cubicBezTo>
                <a:lnTo>
                  <a:pt x="2266" y="0"/>
                </a:lnTo>
                <a:close/>
              </a:path>
            </a:pathLst>
          </a:custGeom>
          <a:solidFill>
            <a:srgbClr val="FFFFFF"/>
          </a:solidFill>
          <a:ln w="12700">
            <a:solidFill>
              <a:srgbClr val="EC5D57"/>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635000" lvl="1" indent="0">
              <a:defRPr sz="1800">
                <a:solidFill>
                  <a:srgbClr val="000000"/>
                </a:solidFill>
              </a:defRPr>
            </a:pPr>
            <a:r>
              <a:rPr sz="2200" spc="-110" dirty="0">
                <a:solidFill>
                  <a:srgbClr val="000000">
                    <a:alpha val="70000"/>
                  </a:srgbClr>
                </a:solidFill>
                <a:latin typeface="Arial Bold"/>
                <a:ea typeface="Arial Bold"/>
                <a:cs typeface="Arial Bold"/>
                <a:sym typeface="Arial Bold"/>
              </a:rPr>
              <a:t>— Уже слишком поздно начинать, вся прибыль у тех, кто пришел раньше</a:t>
            </a:r>
          </a:p>
        </p:txBody>
      </p:sp>
      <p:sp>
        <p:nvSpPr>
          <p:cNvPr id="53" name="Shape 53"/>
          <p:cNvSpPr/>
          <p:nvPr/>
        </p:nvSpPr>
        <p:spPr>
          <a:xfrm>
            <a:off x="3102950" y="2792883"/>
            <a:ext cx="1568716"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Возражение:</a:t>
            </a:r>
          </a:p>
        </p:txBody>
      </p:sp>
      <p:sp>
        <p:nvSpPr>
          <p:cNvPr id="54" name="Shape 54"/>
          <p:cNvSpPr/>
          <p:nvPr/>
        </p:nvSpPr>
        <p:spPr>
          <a:xfrm>
            <a:off x="3391566" y="5066069"/>
            <a:ext cx="5997576" cy="650082"/>
          </a:xfrm>
          <a:custGeom>
            <a:avLst/>
            <a:gdLst/>
            <a:ahLst/>
            <a:cxnLst>
              <a:cxn ang="0">
                <a:pos x="wd2" y="hd2"/>
              </a:cxn>
              <a:cxn ang="5400000">
                <a:pos x="wd2" y="hd2"/>
              </a:cxn>
              <a:cxn ang="10800000">
                <a:pos x="wd2" y="hd2"/>
              </a:cxn>
              <a:cxn ang="16200000">
                <a:pos x="wd2" y="hd2"/>
              </a:cxn>
            </a:cxnLst>
            <a:rect l="0" t="0" r="r" b="b"/>
            <a:pathLst>
              <a:path w="21600" h="21600" extrusionOk="0">
                <a:moveTo>
                  <a:pt x="1171" y="0"/>
                </a:moveTo>
                <a:cubicBezTo>
                  <a:pt x="524" y="0"/>
                  <a:pt x="0" y="4834"/>
                  <a:pt x="0" y="10800"/>
                </a:cubicBezTo>
                <a:cubicBezTo>
                  <a:pt x="0" y="16766"/>
                  <a:pt x="524" y="21600"/>
                  <a:pt x="1171" y="21600"/>
                </a:cubicBezTo>
                <a:lnTo>
                  <a:pt x="19826" y="21600"/>
                </a:lnTo>
                <a:cubicBezTo>
                  <a:pt x="20180" y="21600"/>
                  <a:pt x="20492" y="20125"/>
                  <a:pt x="20707" y="17842"/>
                </a:cubicBezTo>
                <a:lnTo>
                  <a:pt x="21600" y="19253"/>
                </a:lnTo>
                <a:lnTo>
                  <a:pt x="20960" y="13358"/>
                </a:lnTo>
                <a:cubicBezTo>
                  <a:pt x="20981" y="12534"/>
                  <a:pt x="20997" y="11686"/>
                  <a:pt x="20997" y="10800"/>
                </a:cubicBezTo>
                <a:cubicBezTo>
                  <a:pt x="20997" y="4834"/>
                  <a:pt x="20473" y="0"/>
                  <a:pt x="19826" y="0"/>
                </a:cubicBezTo>
                <a:lnTo>
                  <a:pt x="1171"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200" spc="-110" dirty="0">
                <a:solidFill>
                  <a:srgbClr val="000000">
                    <a:alpha val="70000"/>
                  </a:srgbClr>
                </a:solidFill>
                <a:latin typeface="Arial Bold"/>
                <a:ea typeface="Arial Bold"/>
                <a:cs typeface="Arial Bold"/>
                <a:sym typeface="Arial Bold"/>
              </a:rPr>
              <a:t>— Я Вас прекрасно понимаю!</a:t>
            </a:r>
          </a:p>
        </p:txBody>
      </p:sp>
      <p:sp>
        <p:nvSpPr>
          <p:cNvPr id="55" name="Shape 55"/>
          <p:cNvSpPr/>
          <p:nvPr/>
        </p:nvSpPr>
        <p:spPr>
          <a:xfrm>
            <a:off x="3864950" y="4655383"/>
            <a:ext cx="1632674"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Согласитесь:</a:t>
            </a:r>
          </a:p>
        </p:txBody>
      </p:sp>
      <p:sp>
        <p:nvSpPr>
          <p:cNvPr id="56" name="Shape 56"/>
          <p:cNvSpPr/>
          <p:nvPr/>
        </p:nvSpPr>
        <p:spPr>
          <a:xfrm>
            <a:off x="3391566" y="6251402"/>
            <a:ext cx="6028929" cy="997348"/>
          </a:xfrm>
          <a:custGeom>
            <a:avLst/>
            <a:gdLst/>
            <a:ahLst/>
            <a:cxnLst>
              <a:cxn ang="0">
                <a:pos x="wd2" y="hd2"/>
              </a:cxn>
              <a:cxn ang="5400000">
                <a:pos x="wd2" y="hd2"/>
              </a:cxn>
              <a:cxn ang="10800000">
                <a:pos x="wd2" y="hd2"/>
              </a:cxn>
              <a:cxn ang="16200000">
                <a:pos x="wd2" y="hd2"/>
              </a:cxn>
            </a:cxnLst>
            <a:rect l="0" t="0" r="r" b="b"/>
            <a:pathLst>
              <a:path w="21600" h="21600" extrusionOk="0">
                <a:moveTo>
                  <a:pt x="1165" y="0"/>
                </a:moveTo>
                <a:cubicBezTo>
                  <a:pt x="521" y="0"/>
                  <a:pt x="0" y="3151"/>
                  <a:pt x="0" y="7040"/>
                </a:cubicBezTo>
                <a:lnTo>
                  <a:pt x="0" y="14560"/>
                </a:lnTo>
                <a:cubicBezTo>
                  <a:pt x="0" y="18449"/>
                  <a:pt x="521" y="21600"/>
                  <a:pt x="1165" y="21600"/>
                </a:cubicBezTo>
                <a:lnTo>
                  <a:pt x="19723" y="21600"/>
                </a:lnTo>
                <a:cubicBezTo>
                  <a:pt x="20313" y="21600"/>
                  <a:pt x="20795" y="18943"/>
                  <a:pt x="20872" y="15506"/>
                </a:cubicBezTo>
                <a:lnTo>
                  <a:pt x="21600" y="13890"/>
                </a:lnTo>
                <a:lnTo>
                  <a:pt x="20888" y="12317"/>
                </a:lnTo>
                <a:lnTo>
                  <a:pt x="20888" y="7040"/>
                </a:lnTo>
                <a:cubicBezTo>
                  <a:pt x="20888" y="3151"/>
                  <a:pt x="20366" y="0"/>
                  <a:pt x="19723" y="0"/>
                </a:cubicBezTo>
                <a:lnTo>
                  <a:pt x="1165"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454025" lvl="1" indent="3175">
              <a:defRPr sz="1800">
                <a:solidFill>
                  <a:srgbClr val="000000"/>
                </a:solidFill>
              </a:defRPr>
            </a:pPr>
            <a:r>
              <a:rPr sz="2200" spc="-110" dirty="0">
                <a:solidFill>
                  <a:srgbClr val="000000">
                    <a:alpha val="70000"/>
                  </a:srgbClr>
                </a:solidFill>
                <a:latin typeface="Arial Bold"/>
                <a:ea typeface="Arial Bold"/>
                <a:cs typeface="Arial Bold"/>
                <a:sym typeface="Arial Bold"/>
              </a:rPr>
              <a:t>— Когда мне рассказали об этом бизнесе, я подумала точно также…</a:t>
            </a:r>
          </a:p>
        </p:txBody>
      </p:sp>
      <p:sp>
        <p:nvSpPr>
          <p:cNvPr id="57" name="Shape 57"/>
          <p:cNvSpPr/>
          <p:nvPr/>
        </p:nvSpPr>
        <p:spPr>
          <a:xfrm>
            <a:off x="10198103" y="5404742"/>
            <a:ext cx="7815776" cy="7815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
            <a:solidFill>
              <a:srgbClr val="FD794A"/>
            </a:solidFill>
            <a:miter lim="400000"/>
          </a:ln>
        </p:spPr>
        <p:txBody>
          <a:bodyPr lIns="0" tIns="0" rIns="0" bIns="0" anchor="ctr"/>
          <a:lstStyle/>
          <a:p>
            <a:pPr lvl="0" defTabSz="914400">
              <a:lnSpc>
                <a:spcPct val="90000"/>
              </a:lnSpc>
              <a:defRPr sz="7000" spc="-210"/>
            </a:pPr>
            <a:endParaRPr/>
          </a:p>
        </p:txBody>
      </p:sp>
      <p:sp>
        <p:nvSpPr>
          <p:cNvPr id="58" name="Shape 58"/>
          <p:cNvSpPr/>
          <p:nvPr/>
        </p:nvSpPr>
        <p:spPr>
          <a:xfrm>
            <a:off x="3864950" y="5840717"/>
            <a:ext cx="2101037" cy="365055"/>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Присоединитесь:</a:t>
            </a:r>
          </a:p>
        </p:txBody>
      </p:sp>
      <p:sp>
        <p:nvSpPr>
          <p:cNvPr id="59" name="Shape 59"/>
          <p:cNvSpPr/>
          <p:nvPr/>
        </p:nvSpPr>
        <p:spPr>
          <a:xfrm>
            <a:off x="3391566" y="7775402"/>
            <a:ext cx="6062266" cy="1534717"/>
          </a:xfrm>
          <a:custGeom>
            <a:avLst/>
            <a:gdLst/>
            <a:ahLst/>
            <a:cxnLst>
              <a:cxn ang="0">
                <a:pos x="wd2" y="hd2"/>
              </a:cxn>
              <a:cxn ang="5400000">
                <a:pos x="wd2" y="hd2"/>
              </a:cxn>
              <a:cxn ang="10800000">
                <a:pos x="wd2" y="hd2"/>
              </a:cxn>
              <a:cxn ang="16200000">
                <a:pos x="wd2" y="hd2"/>
              </a:cxn>
            </a:cxnLst>
            <a:rect l="0" t="0" r="r" b="b"/>
            <a:pathLst>
              <a:path w="21600" h="21600" extrusionOk="0">
                <a:moveTo>
                  <a:pt x="1158" y="0"/>
                </a:moveTo>
                <a:cubicBezTo>
                  <a:pt x="518" y="0"/>
                  <a:pt x="0" y="2048"/>
                  <a:pt x="0" y="4575"/>
                </a:cubicBezTo>
                <a:lnTo>
                  <a:pt x="0" y="17025"/>
                </a:lnTo>
                <a:cubicBezTo>
                  <a:pt x="0" y="19552"/>
                  <a:pt x="518" y="21600"/>
                  <a:pt x="1158" y="21600"/>
                </a:cubicBezTo>
                <a:lnTo>
                  <a:pt x="19615" y="21600"/>
                </a:lnTo>
                <a:cubicBezTo>
                  <a:pt x="20254" y="21600"/>
                  <a:pt x="20773" y="19552"/>
                  <a:pt x="20773" y="17025"/>
                </a:cubicBezTo>
                <a:lnTo>
                  <a:pt x="20773" y="4575"/>
                </a:lnTo>
                <a:cubicBezTo>
                  <a:pt x="20773" y="4266"/>
                  <a:pt x="20763" y="3967"/>
                  <a:pt x="20749" y="3675"/>
                </a:cubicBezTo>
                <a:lnTo>
                  <a:pt x="21600" y="972"/>
                </a:lnTo>
                <a:lnTo>
                  <a:pt x="20522" y="1765"/>
                </a:lnTo>
                <a:cubicBezTo>
                  <a:pt x="20310" y="698"/>
                  <a:pt x="19985" y="0"/>
                  <a:pt x="19615" y="0"/>
                </a:cubicBezTo>
                <a:lnTo>
                  <a:pt x="1158"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454025" lvl="1" indent="3175">
              <a:defRPr sz="1800">
                <a:solidFill>
                  <a:srgbClr val="000000"/>
                </a:solidFill>
              </a:defRPr>
            </a:pPr>
            <a:r>
              <a:rPr sz="2200" spc="-110" dirty="0">
                <a:solidFill>
                  <a:srgbClr val="000000">
                    <a:alpha val="70000"/>
                  </a:srgbClr>
                </a:solidFill>
                <a:latin typeface="Arial Bold"/>
                <a:ea typeface="Arial Bold"/>
                <a:cs typeface="Arial Bold"/>
                <a:sym typeface="Arial Bold"/>
              </a:rPr>
              <a:t>— Тем не менее я решила начать, ведь это бизнес без рисков, и поняла, что не важно когда ты начал, важно что и как ты делаешь</a:t>
            </a:r>
          </a:p>
        </p:txBody>
      </p:sp>
      <p:sp>
        <p:nvSpPr>
          <p:cNvPr id="60" name="Shape 60"/>
          <p:cNvSpPr/>
          <p:nvPr/>
        </p:nvSpPr>
        <p:spPr>
          <a:xfrm>
            <a:off x="3864950" y="7364717"/>
            <a:ext cx="3248501"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Расскажите о своем опыте:</a:t>
            </a:r>
          </a:p>
        </p:txBody>
      </p:sp>
      <p:grpSp>
        <p:nvGrpSpPr>
          <p:cNvPr id="63" name="Group 63"/>
          <p:cNvGrpSpPr/>
          <p:nvPr/>
        </p:nvGrpSpPr>
        <p:grpSpPr>
          <a:xfrm>
            <a:off x="10003411" y="5169236"/>
            <a:ext cx="3085308" cy="3085084"/>
            <a:chOff x="0" y="0"/>
            <a:chExt cx="3085306" cy="3085082"/>
          </a:xfrm>
        </p:grpSpPr>
        <p:pic>
          <p:nvPicPr>
            <p:cNvPr id="61" name="52060.jpg"/>
            <p:cNvPicPr/>
            <p:nvPr/>
          </p:nvPicPr>
          <p:blipFill>
            <a:blip r:embed="rId3">
              <a:extLst/>
            </a:blip>
            <a:stretch>
              <a:fillRect/>
            </a:stretch>
          </p:blipFill>
          <p:spPr>
            <a:xfrm>
              <a:off x="0" y="0"/>
              <a:ext cx="3085307" cy="3085083"/>
            </a:xfrm>
            <a:prstGeom prst="rect">
              <a:avLst/>
            </a:prstGeom>
            <a:ln>
              <a:noFill/>
            </a:ln>
            <a:effectLst/>
          </p:spPr>
        </p:pic>
        <p:sp>
          <p:nvSpPr>
            <p:cNvPr id="62" name="Shape 62"/>
            <p:cNvSpPr/>
            <p:nvPr/>
          </p:nvSpPr>
          <p:spPr>
            <a:xfrm>
              <a:off x="0" y="0"/>
              <a:ext cx="3085307" cy="3085083"/>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36" y="0"/>
                    <a:pt x="5271" y="1004"/>
                    <a:pt x="3162" y="3015"/>
                  </a:cubicBezTo>
                  <a:cubicBezTo>
                    <a:pt x="1053" y="5026"/>
                    <a:pt x="0" y="7663"/>
                    <a:pt x="0" y="10298"/>
                  </a:cubicBezTo>
                  <a:cubicBezTo>
                    <a:pt x="0" y="12933"/>
                    <a:pt x="1053" y="15568"/>
                    <a:pt x="3162" y="17578"/>
                  </a:cubicBezTo>
                  <a:cubicBezTo>
                    <a:pt x="7379" y="21600"/>
                    <a:pt x="14218" y="21600"/>
                    <a:pt x="18435" y="17578"/>
                  </a:cubicBezTo>
                  <a:cubicBezTo>
                    <a:pt x="20544" y="15568"/>
                    <a:pt x="21600" y="12933"/>
                    <a:pt x="21600" y="10298"/>
                  </a:cubicBezTo>
                  <a:cubicBezTo>
                    <a:pt x="21600" y="7663"/>
                    <a:pt x="20544" y="5026"/>
                    <a:pt x="18435" y="3015"/>
                  </a:cubicBezTo>
                  <a:cubicBezTo>
                    <a:pt x="16327" y="1004"/>
                    <a:pt x="13564" y="0"/>
                    <a:pt x="10800" y="0"/>
                  </a:cubicBezTo>
                  <a:close/>
                </a:path>
              </a:pathLst>
            </a:custGeom>
            <a:ln w="3175" cap="flat">
              <a:solidFill>
                <a:srgbClr val="FD794A"/>
              </a:solidFill>
              <a:prstDash val="solid"/>
              <a:miter lim="400000"/>
            </a:ln>
          </p:spPr>
          <p:txBody>
            <a:bodyPr/>
            <a:lstStyle/>
            <a:p>
              <a:pPr lvl="0"/>
              <a:endParaRPr/>
            </a:p>
          </p:txBody>
        </p:sp>
      </p:grpSp>
      <p:sp>
        <p:nvSpPr>
          <p:cNvPr id="64" name="Shape 64"/>
          <p:cNvSpPr/>
          <p:nvPr/>
        </p:nvSpPr>
        <p:spPr>
          <a:xfrm>
            <a:off x="10239573" y="3201185"/>
            <a:ext cx="3104051" cy="1559272"/>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p>
            <a:pPr lvl="0">
              <a:spcBef>
                <a:spcPts val="500"/>
              </a:spcBef>
              <a:defRPr sz="1800">
                <a:solidFill>
                  <a:srgbClr val="000000"/>
                </a:solidFill>
              </a:defRPr>
            </a:pPr>
            <a:r>
              <a:rPr sz="1700" b="1">
                <a:solidFill>
                  <a:srgbClr val="000000">
                    <a:alpha val="50000"/>
                  </a:srgbClr>
                </a:solidFill>
              </a:rPr>
              <a:t>Отвечая на возражения, помните о 3-х правилах:</a:t>
            </a:r>
          </a:p>
          <a:p>
            <a:pPr marL="209902" lvl="0" indent="-209902">
              <a:spcBef>
                <a:spcPts val="500"/>
              </a:spcBef>
              <a:buSzPct val="75000"/>
              <a:buChar char="•"/>
              <a:defRPr sz="1800">
                <a:solidFill>
                  <a:srgbClr val="000000"/>
                </a:solidFill>
              </a:defRPr>
            </a:pPr>
            <a:r>
              <a:rPr sz="1700" b="1">
                <a:solidFill>
                  <a:srgbClr val="FD794A"/>
                </a:solidFill>
              </a:rPr>
              <a:t>Позитивный настрой</a:t>
            </a:r>
          </a:p>
          <a:p>
            <a:pPr marL="209902" lvl="0" indent="-209902">
              <a:spcBef>
                <a:spcPts val="500"/>
              </a:spcBef>
              <a:buSzPct val="75000"/>
              <a:buChar char="•"/>
              <a:defRPr sz="1800">
                <a:solidFill>
                  <a:srgbClr val="000000"/>
                </a:solidFill>
              </a:defRPr>
            </a:pPr>
            <a:r>
              <a:rPr sz="1700" b="1">
                <a:solidFill>
                  <a:srgbClr val="FD794A"/>
                </a:solidFill>
              </a:rPr>
              <a:t>Не спорьте</a:t>
            </a:r>
          </a:p>
          <a:p>
            <a:pPr marL="209902" lvl="0" indent="-209902">
              <a:spcBef>
                <a:spcPts val="500"/>
              </a:spcBef>
              <a:buSzPct val="75000"/>
              <a:buChar char="•"/>
              <a:defRPr sz="1800">
                <a:solidFill>
                  <a:srgbClr val="000000"/>
                </a:solidFill>
              </a:defRPr>
            </a:pPr>
            <a:r>
              <a:rPr sz="1700" b="1">
                <a:solidFill>
                  <a:srgbClr val="FD794A"/>
                </a:solidFill>
              </a:rPr>
              <a:t>Присоединяйтесь</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4044177" y="501898"/>
            <a:ext cx="7152176" cy="215169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Второй метод </a:t>
            </a:r>
          </a:p>
          <a:p>
            <a:pPr lvl="0" algn="ctr" defTabSz="914400">
              <a:lnSpc>
                <a:spcPct val="90000"/>
              </a:lnSpc>
              <a:defRPr sz="1800">
                <a:solidFill>
                  <a:srgbClr val="000000"/>
                </a:solidFill>
              </a:defRPr>
            </a:pPr>
            <a:r>
              <a:rPr sz="5000" spc="-150">
                <a:solidFill>
                  <a:srgbClr val="000000">
                    <a:alpha val="50000"/>
                  </a:srgbClr>
                </a:solidFill>
              </a:rPr>
              <a:t>работы с возражениями:</a:t>
            </a:r>
          </a:p>
          <a:p>
            <a:pPr lvl="0" algn="ctr" defTabSz="914400">
              <a:lnSpc>
                <a:spcPct val="90000"/>
              </a:lnSpc>
              <a:defRPr sz="1800">
                <a:solidFill>
                  <a:srgbClr val="000000"/>
                </a:solidFill>
              </a:defRPr>
            </a:pPr>
            <a:r>
              <a:rPr sz="5000" spc="-150">
                <a:solidFill>
                  <a:srgbClr val="FD794A"/>
                </a:solidFill>
              </a:rPr>
              <a:t>похвалите</a:t>
            </a:r>
          </a:p>
        </p:txBody>
      </p:sp>
      <p:sp>
        <p:nvSpPr>
          <p:cNvPr id="67" name="Shape 67"/>
          <p:cNvSpPr/>
          <p:nvPr/>
        </p:nvSpPr>
        <p:spPr>
          <a:xfrm>
            <a:off x="2516853" y="2949569"/>
            <a:ext cx="5942807" cy="933451"/>
          </a:xfrm>
          <a:custGeom>
            <a:avLst/>
            <a:gdLst/>
            <a:ahLst/>
            <a:cxnLst>
              <a:cxn ang="0">
                <a:pos x="wd2" y="hd2"/>
              </a:cxn>
              <a:cxn ang="5400000">
                <a:pos x="wd2" y="hd2"/>
              </a:cxn>
              <a:cxn ang="10800000">
                <a:pos x="wd2" y="hd2"/>
              </a:cxn>
              <a:cxn ang="16200000">
                <a:pos x="wd2" y="hd2"/>
              </a:cxn>
            </a:cxnLst>
            <a:rect l="0" t="0" r="r" b="b"/>
            <a:pathLst>
              <a:path w="21600" h="21600" extrusionOk="0">
                <a:moveTo>
                  <a:pt x="2106" y="0"/>
                </a:moveTo>
                <a:cubicBezTo>
                  <a:pt x="1169" y="0"/>
                  <a:pt x="410" y="4834"/>
                  <a:pt x="410" y="10800"/>
                </a:cubicBezTo>
                <a:cubicBezTo>
                  <a:pt x="410" y="12661"/>
                  <a:pt x="490" y="14387"/>
                  <a:pt x="620" y="15915"/>
                </a:cubicBezTo>
                <a:lnTo>
                  <a:pt x="0" y="21159"/>
                </a:lnTo>
                <a:lnTo>
                  <a:pt x="949" y="18670"/>
                </a:lnTo>
                <a:cubicBezTo>
                  <a:pt x="1252" y="20478"/>
                  <a:pt x="1658" y="21600"/>
                  <a:pt x="2106" y="21600"/>
                </a:cubicBezTo>
                <a:lnTo>
                  <a:pt x="19904" y="21600"/>
                </a:lnTo>
                <a:cubicBezTo>
                  <a:pt x="20841" y="21600"/>
                  <a:pt x="21600" y="16766"/>
                  <a:pt x="21600" y="10800"/>
                </a:cubicBezTo>
                <a:cubicBezTo>
                  <a:pt x="21600" y="4835"/>
                  <a:pt x="20841" y="0"/>
                  <a:pt x="19904" y="0"/>
                </a:cubicBezTo>
                <a:lnTo>
                  <a:pt x="2106" y="0"/>
                </a:lnTo>
                <a:close/>
              </a:path>
            </a:pathLst>
          </a:custGeom>
          <a:solidFill>
            <a:srgbClr val="FFFFFF"/>
          </a:solidFill>
          <a:ln w="12700">
            <a:solidFill>
              <a:srgbClr val="F5D328"/>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200" spc="-110" dirty="0">
                <a:solidFill>
                  <a:srgbClr val="000000">
                    <a:alpha val="70000"/>
                  </a:srgbClr>
                </a:solidFill>
                <a:latin typeface="Arial Bold"/>
                <a:ea typeface="Arial Bold"/>
                <a:cs typeface="Arial Bold"/>
                <a:sym typeface="Arial Bold"/>
              </a:rPr>
              <a:t>— Я уже работаю в компании N</a:t>
            </a:r>
          </a:p>
        </p:txBody>
      </p:sp>
      <p:sp>
        <p:nvSpPr>
          <p:cNvPr id="68" name="Shape 68"/>
          <p:cNvSpPr/>
          <p:nvPr/>
        </p:nvSpPr>
        <p:spPr>
          <a:xfrm>
            <a:off x="3102950" y="2538883"/>
            <a:ext cx="1568716"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Возражение:</a:t>
            </a:r>
          </a:p>
        </p:txBody>
      </p:sp>
      <p:sp>
        <p:nvSpPr>
          <p:cNvPr id="69" name="Shape 69"/>
          <p:cNvSpPr/>
          <p:nvPr/>
        </p:nvSpPr>
        <p:spPr>
          <a:xfrm>
            <a:off x="3391566" y="4558069"/>
            <a:ext cx="5997576" cy="1237060"/>
          </a:xfrm>
          <a:custGeom>
            <a:avLst/>
            <a:gdLst/>
            <a:ahLst/>
            <a:cxnLst>
              <a:cxn ang="0">
                <a:pos x="wd2" y="hd2"/>
              </a:cxn>
              <a:cxn ang="5400000">
                <a:pos x="wd2" y="hd2"/>
              </a:cxn>
              <a:cxn ang="10800000">
                <a:pos x="wd2" y="hd2"/>
              </a:cxn>
              <a:cxn ang="16200000">
                <a:pos x="wd2" y="hd2"/>
              </a:cxn>
            </a:cxnLst>
            <a:rect l="0" t="0" r="r" b="b"/>
            <a:pathLst>
              <a:path w="21600" h="21600" extrusionOk="0">
                <a:moveTo>
                  <a:pt x="1171" y="0"/>
                </a:moveTo>
                <a:cubicBezTo>
                  <a:pt x="524" y="0"/>
                  <a:pt x="0" y="2541"/>
                  <a:pt x="0" y="5675"/>
                </a:cubicBezTo>
                <a:lnTo>
                  <a:pt x="0" y="15925"/>
                </a:lnTo>
                <a:cubicBezTo>
                  <a:pt x="0" y="19059"/>
                  <a:pt x="524" y="21600"/>
                  <a:pt x="1171" y="21600"/>
                </a:cubicBezTo>
                <a:lnTo>
                  <a:pt x="19826" y="21600"/>
                </a:lnTo>
                <a:cubicBezTo>
                  <a:pt x="20180" y="21600"/>
                  <a:pt x="20492" y="20825"/>
                  <a:pt x="20707" y="19625"/>
                </a:cubicBezTo>
                <a:lnTo>
                  <a:pt x="21600" y="20360"/>
                </a:lnTo>
                <a:lnTo>
                  <a:pt x="20960" y="17262"/>
                </a:lnTo>
                <a:cubicBezTo>
                  <a:pt x="20981" y="16831"/>
                  <a:pt x="20997" y="16388"/>
                  <a:pt x="20997" y="15925"/>
                </a:cubicBezTo>
                <a:lnTo>
                  <a:pt x="20997" y="5675"/>
                </a:lnTo>
                <a:cubicBezTo>
                  <a:pt x="20997" y="2541"/>
                  <a:pt x="20473" y="0"/>
                  <a:pt x="19826" y="0"/>
                </a:cubicBezTo>
                <a:lnTo>
                  <a:pt x="1171"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454025" lvl="1" indent="3175">
              <a:defRPr sz="1800">
                <a:solidFill>
                  <a:srgbClr val="000000"/>
                </a:solidFill>
              </a:defRPr>
            </a:pPr>
            <a:r>
              <a:rPr sz="2200" spc="-110" dirty="0">
                <a:solidFill>
                  <a:srgbClr val="000000">
                    <a:alpha val="70000"/>
                  </a:srgbClr>
                </a:solidFill>
                <a:latin typeface="Arial Bold"/>
                <a:ea typeface="Arial Bold"/>
                <a:cs typeface="Arial Bold"/>
                <a:sym typeface="Arial Bold"/>
              </a:rPr>
              <a:t>— Я слышала о такой компании, в ней действительно есть интересные предложения.</a:t>
            </a:r>
          </a:p>
        </p:txBody>
      </p:sp>
      <p:sp>
        <p:nvSpPr>
          <p:cNvPr id="70" name="Shape 70"/>
          <p:cNvSpPr/>
          <p:nvPr/>
        </p:nvSpPr>
        <p:spPr>
          <a:xfrm>
            <a:off x="3864950" y="4147383"/>
            <a:ext cx="3368606"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Найдите, с чем согласиться:</a:t>
            </a:r>
          </a:p>
        </p:txBody>
      </p:sp>
      <p:sp>
        <p:nvSpPr>
          <p:cNvPr id="71" name="Shape 71"/>
          <p:cNvSpPr/>
          <p:nvPr/>
        </p:nvSpPr>
        <p:spPr>
          <a:xfrm>
            <a:off x="3391566" y="6289502"/>
            <a:ext cx="6028929" cy="997348"/>
          </a:xfrm>
          <a:custGeom>
            <a:avLst/>
            <a:gdLst/>
            <a:ahLst/>
            <a:cxnLst>
              <a:cxn ang="0">
                <a:pos x="wd2" y="hd2"/>
              </a:cxn>
              <a:cxn ang="5400000">
                <a:pos x="wd2" y="hd2"/>
              </a:cxn>
              <a:cxn ang="10800000">
                <a:pos x="wd2" y="hd2"/>
              </a:cxn>
              <a:cxn ang="16200000">
                <a:pos x="wd2" y="hd2"/>
              </a:cxn>
            </a:cxnLst>
            <a:rect l="0" t="0" r="r" b="b"/>
            <a:pathLst>
              <a:path w="21600" h="21600" extrusionOk="0">
                <a:moveTo>
                  <a:pt x="1165" y="0"/>
                </a:moveTo>
                <a:cubicBezTo>
                  <a:pt x="521" y="0"/>
                  <a:pt x="0" y="3151"/>
                  <a:pt x="0" y="7040"/>
                </a:cubicBezTo>
                <a:lnTo>
                  <a:pt x="0" y="14560"/>
                </a:lnTo>
                <a:cubicBezTo>
                  <a:pt x="0" y="18449"/>
                  <a:pt x="521" y="21600"/>
                  <a:pt x="1165" y="21600"/>
                </a:cubicBezTo>
                <a:lnTo>
                  <a:pt x="19723" y="21600"/>
                </a:lnTo>
                <a:cubicBezTo>
                  <a:pt x="20313" y="21600"/>
                  <a:pt x="20795" y="18943"/>
                  <a:pt x="20872" y="15506"/>
                </a:cubicBezTo>
                <a:lnTo>
                  <a:pt x="21600" y="13890"/>
                </a:lnTo>
                <a:lnTo>
                  <a:pt x="20888" y="12317"/>
                </a:lnTo>
                <a:lnTo>
                  <a:pt x="20888" y="7040"/>
                </a:lnTo>
                <a:cubicBezTo>
                  <a:pt x="20888" y="3151"/>
                  <a:pt x="20366" y="0"/>
                  <a:pt x="19723" y="0"/>
                </a:cubicBezTo>
                <a:lnTo>
                  <a:pt x="1165"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454025" lvl="1" indent="3175">
              <a:defRPr sz="1800">
                <a:solidFill>
                  <a:srgbClr val="000000"/>
                </a:solidFill>
              </a:defRPr>
            </a:pPr>
            <a:r>
              <a:rPr sz="2200" spc="-110" dirty="0">
                <a:solidFill>
                  <a:srgbClr val="000000">
                    <a:alpha val="70000"/>
                  </a:srgbClr>
                </a:solidFill>
                <a:latin typeface="Arial Bold"/>
                <a:ea typeface="Arial Bold"/>
                <a:cs typeface="Arial Bold"/>
                <a:sym typeface="Arial Bold"/>
              </a:rPr>
              <a:t>— И это отличная новость, значит Вы уже знакомы с системой сетевого маркетинга! </a:t>
            </a:r>
          </a:p>
        </p:txBody>
      </p:sp>
      <p:sp>
        <p:nvSpPr>
          <p:cNvPr id="72" name="Shape 72"/>
          <p:cNvSpPr/>
          <p:nvPr/>
        </p:nvSpPr>
        <p:spPr>
          <a:xfrm>
            <a:off x="10198103" y="5404742"/>
            <a:ext cx="7815776" cy="7815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
            <a:solidFill>
              <a:srgbClr val="FD794A"/>
            </a:solidFill>
            <a:miter lim="400000"/>
          </a:ln>
        </p:spPr>
        <p:txBody>
          <a:bodyPr lIns="0" tIns="0" rIns="0" bIns="0" anchor="ctr"/>
          <a:lstStyle/>
          <a:p>
            <a:pPr lvl="0" defTabSz="914400">
              <a:lnSpc>
                <a:spcPct val="90000"/>
              </a:lnSpc>
              <a:defRPr sz="7000" spc="-210"/>
            </a:pPr>
            <a:endParaRPr/>
          </a:p>
        </p:txBody>
      </p:sp>
      <p:sp>
        <p:nvSpPr>
          <p:cNvPr id="73" name="Shape 73"/>
          <p:cNvSpPr/>
          <p:nvPr/>
        </p:nvSpPr>
        <p:spPr>
          <a:xfrm>
            <a:off x="3864950" y="5878817"/>
            <a:ext cx="3227293" cy="365055"/>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Найдите, за что похвалить:</a:t>
            </a:r>
          </a:p>
        </p:txBody>
      </p:sp>
      <p:sp>
        <p:nvSpPr>
          <p:cNvPr id="74" name="Shape 74"/>
          <p:cNvSpPr/>
          <p:nvPr/>
        </p:nvSpPr>
        <p:spPr>
          <a:xfrm>
            <a:off x="3391566" y="7800802"/>
            <a:ext cx="6062266" cy="1534717"/>
          </a:xfrm>
          <a:custGeom>
            <a:avLst/>
            <a:gdLst/>
            <a:ahLst/>
            <a:cxnLst>
              <a:cxn ang="0">
                <a:pos x="wd2" y="hd2"/>
              </a:cxn>
              <a:cxn ang="5400000">
                <a:pos x="wd2" y="hd2"/>
              </a:cxn>
              <a:cxn ang="10800000">
                <a:pos x="wd2" y="hd2"/>
              </a:cxn>
              <a:cxn ang="16200000">
                <a:pos x="wd2" y="hd2"/>
              </a:cxn>
            </a:cxnLst>
            <a:rect l="0" t="0" r="r" b="b"/>
            <a:pathLst>
              <a:path w="21600" h="21600" extrusionOk="0">
                <a:moveTo>
                  <a:pt x="1158" y="0"/>
                </a:moveTo>
                <a:cubicBezTo>
                  <a:pt x="518" y="0"/>
                  <a:pt x="0" y="2048"/>
                  <a:pt x="0" y="4575"/>
                </a:cubicBezTo>
                <a:lnTo>
                  <a:pt x="0" y="17025"/>
                </a:lnTo>
                <a:cubicBezTo>
                  <a:pt x="0" y="19552"/>
                  <a:pt x="518" y="21600"/>
                  <a:pt x="1158" y="21600"/>
                </a:cubicBezTo>
                <a:lnTo>
                  <a:pt x="19615" y="21600"/>
                </a:lnTo>
                <a:cubicBezTo>
                  <a:pt x="20254" y="21600"/>
                  <a:pt x="20773" y="19552"/>
                  <a:pt x="20773" y="17025"/>
                </a:cubicBezTo>
                <a:lnTo>
                  <a:pt x="20773" y="4575"/>
                </a:lnTo>
                <a:cubicBezTo>
                  <a:pt x="20773" y="4266"/>
                  <a:pt x="20763" y="3967"/>
                  <a:pt x="20749" y="3675"/>
                </a:cubicBezTo>
                <a:lnTo>
                  <a:pt x="21600" y="972"/>
                </a:lnTo>
                <a:lnTo>
                  <a:pt x="20522" y="1765"/>
                </a:lnTo>
                <a:cubicBezTo>
                  <a:pt x="20310" y="698"/>
                  <a:pt x="19985" y="0"/>
                  <a:pt x="19615" y="0"/>
                </a:cubicBezTo>
                <a:lnTo>
                  <a:pt x="1158"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454025" lvl="1" indent="3175">
              <a:defRPr sz="1800">
                <a:solidFill>
                  <a:srgbClr val="000000"/>
                </a:solidFill>
              </a:defRPr>
            </a:pPr>
            <a:r>
              <a:rPr sz="2200" spc="-110" dirty="0">
                <a:solidFill>
                  <a:srgbClr val="000000">
                    <a:alpha val="70000"/>
                  </a:srgbClr>
                </a:solidFill>
                <a:latin typeface="Arial Bold"/>
                <a:ea typeface="Arial Bold"/>
                <a:cs typeface="Arial Bold"/>
                <a:sym typeface="Arial Bold"/>
              </a:rPr>
              <a:t>— Это замечательно! Вы прекрасно понимаете, о чем речь! </a:t>
            </a:r>
            <a:r>
              <a:rPr sz="2200" spc="-110" dirty="0" smtClean="0">
                <a:solidFill>
                  <a:srgbClr val="000000">
                    <a:alpha val="70000"/>
                  </a:srgbClr>
                </a:solidFill>
                <a:latin typeface="Arial Bold"/>
                <a:ea typeface="Arial Bold"/>
                <a:cs typeface="Arial Bold"/>
                <a:sym typeface="Arial Bold"/>
              </a:rPr>
              <a:t>Оцените</a:t>
            </a:r>
            <a:r>
              <a:rPr lang="ru-RU" sz="2200" spc="-110" dirty="0" smtClean="0">
                <a:solidFill>
                  <a:srgbClr val="000000">
                    <a:alpha val="70000"/>
                  </a:srgbClr>
                </a:solidFill>
                <a:latin typeface="Arial Bold"/>
                <a:ea typeface="Arial Bold"/>
                <a:cs typeface="Arial Bold"/>
                <a:sym typeface="Arial Bold"/>
              </a:rPr>
              <a:t> </a:t>
            </a:r>
            <a:r>
              <a:rPr sz="2200" spc="-110" dirty="0" smtClean="0">
                <a:solidFill>
                  <a:srgbClr val="000000">
                    <a:alpha val="70000"/>
                  </a:srgbClr>
                </a:solidFill>
                <a:latin typeface="Arial Bold"/>
                <a:ea typeface="Arial Bold"/>
                <a:cs typeface="Arial Bold"/>
                <a:sym typeface="Arial Bold"/>
              </a:rPr>
              <a:t>и наши </a:t>
            </a:r>
            <a:r>
              <a:rPr sz="2200" spc="-110" dirty="0">
                <a:solidFill>
                  <a:srgbClr val="000000">
                    <a:alpha val="70000"/>
                  </a:srgbClr>
                </a:solidFill>
                <a:latin typeface="Arial Bold"/>
                <a:ea typeface="Arial Bold"/>
                <a:cs typeface="Arial Bold"/>
                <a:sym typeface="Arial Bold"/>
              </a:rPr>
              <a:t>предложения для новых Консультантов. Уверен, они привлекут ваше внимание.</a:t>
            </a:r>
          </a:p>
        </p:txBody>
      </p:sp>
      <p:sp>
        <p:nvSpPr>
          <p:cNvPr id="75" name="Shape 75"/>
          <p:cNvSpPr/>
          <p:nvPr/>
        </p:nvSpPr>
        <p:spPr>
          <a:xfrm>
            <a:off x="3864950" y="7390117"/>
            <a:ext cx="3664960"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Выскажите свою точку зрения:</a:t>
            </a:r>
          </a:p>
        </p:txBody>
      </p:sp>
      <p:grpSp>
        <p:nvGrpSpPr>
          <p:cNvPr id="78" name="Group 78"/>
          <p:cNvGrpSpPr/>
          <p:nvPr/>
        </p:nvGrpSpPr>
        <p:grpSpPr>
          <a:xfrm>
            <a:off x="10003238" y="5169236"/>
            <a:ext cx="3085257" cy="3085308"/>
            <a:chOff x="0" y="0"/>
            <a:chExt cx="3085255" cy="3085306"/>
          </a:xfrm>
        </p:grpSpPr>
        <p:pic>
          <p:nvPicPr>
            <p:cNvPr id="76" name="144.jpg"/>
            <p:cNvPicPr/>
            <p:nvPr/>
          </p:nvPicPr>
          <p:blipFill>
            <a:blip r:embed="rId3">
              <a:extLst/>
            </a:blip>
            <a:stretch>
              <a:fillRect/>
            </a:stretch>
          </p:blipFill>
          <p:spPr>
            <a:xfrm>
              <a:off x="0" y="0"/>
              <a:ext cx="3085256" cy="3085307"/>
            </a:xfrm>
            <a:prstGeom prst="rect">
              <a:avLst/>
            </a:prstGeom>
            <a:ln>
              <a:noFill/>
            </a:ln>
            <a:effectLst/>
          </p:spPr>
        </p:pic>
        <p:sp>
          <p:nvSpPr>
            <p:cNvPr id="77" name="Shape 77"/>
            <p:cNvSpPr/>
            <p:nvPr/>
          </p:nvSpPr>
          <p:spPr>
            <a:xfrm>
              <a:off x="0" y="0"/>
              <a:ext cx="3085256" cy="3085307"/>
            </a:xfrm>
            <a:custGeom>
              <a:avLst/>
              <a:gdLst/>
              <a:ahLst/>
              <a:cxnLst>
                <a:cxn ang="0">
                  <a:pos x="wd2" y="hd2"/>
                </a:cxn>
                <a:cxn ang="5400000">
                  <a:pos x="wd2" y="hd2"/>
                </a:cxn>
                <a:cxn ang="10800000">
                  <a:pos x="wd2" y="hd2"/>
                </a:cxn>
                <a:cxn ang="16200000">
                  <a:pos x="wd2" y="hd2"/>
                </a:cxn>
              </a:cxnLst>
              <a:rect l="0" t="0" r="r" b="b"/>
              <a:pathLst>
                <a:path w="19679" h="21600" extrusionOk="0">
                  <a:moveTo>
                    <a:pt x="9840" y="0"/>
                  </a:moveTo>
                  <a:cubicBezTo>
                    <a:pt x="7322" y="0"/>
                    <a:pt x="4803" y="1053"/>
                    <a:pt x="2881" y="3162"/>
                  </a:cubicBezTo>
                  <a:cubicBezTo>
                    <a:pt x="-961" y="7379"/>
                    <a:pt x="-961" y="14218"/>
                    <a:pt x="2881" y="18435"/>
                  </a:cubicBezTo>
                  <a:cubicBezTo>
                    <a:pt x="4803" y="20544"/>
                    <a:pt x="7322" y="21600"/>
                    <a:pt x="9840" y="21600"/>
                  </a:cubicBezTo>
                  <a:cubicBezTo>
                    <a:pt x="12358" y="21600"/>
                    <a:pt x="14875" y="20544"/>
                    <a:pt x="16797" y="18435"/>
                  </a:cubicBezTo>
                  <a:cubicBezTo>
                    <a:pt x="20639" y="14218"/>
                    <a:pt x="20639" y="7379"/>
                    <a:pt x="16797" y="3162"/>
                  </a:cubicBezTo>
                  <a:cubicBezTo>
                    <a:pt x="14875" y="1053"/>
                    <a:pt x="12358" y="0"/>
                    <a:pt x="9840" y="0"/>
                  </a:cubicBezTo>
                  <a:close/>
                </a:path>
              </a:pathLst>
            </a:custGeom>
            <a:ln w="3175" cap="flat">
              <a:solidFill>
                <a:srgbClr val="FD794A"/>
              </a:solidFill>
              <a:prstDash val="solid"/>
              <a:miter lim="400000"/>
            </a:ln>
          </p:spPr>
          <p:txBody>
            <a:bodyPr/>
            <a:lstStyle/>
            <a:p>
              <a:pPr lvl="0"/>
              <a:endParaRPr/>
            </a:p>
          </p:txBody>
        </p:sp>
      </p:grpSp>
      <p:sp>
        <p:nvSpPr>
          <p:cNvPr id="79" name="Shape 79"/>
          <p:cNvSpPr/>
          <p:nvPr/>
        </p:nvSpPr>
        <p:spPr>
          <a:xfrm>
            <a:off x="10239573" y="3201185"/>
            <a:ext cx="3104051" cy="1559272"/>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p>
            <a:pPr lvl="0">
              <a:spcBef>
                <a:spcPts val="500"/>
              </a:spcBef>
              <a:defRPr sz="1800">
                <a:solidFill>
                  <a:srgbClr val="000000"/>
                </a:solidFill>
              </a:defRPr>
            </a:pPr>
            <a:r>
              <a:rPr sz="1700" b="1">
                <a:solidFill>
                  <a:srgbClr val="000000">
                    <a:alpha val="50000"/>
                  </a:srgbClr>
                </a:solidFill>
              </a:rPr>
              <a:t>Отвечая на возражения, помните о 3-х правилах:</a:t>
            </a:r>
          </a:p>
          <a:p>
            <a:pPr marL="209902" lvl="0" indent="-209902">
              <a:spcBef>
                <a:spcPts val="500"/>
              </a:spcBef>
              <a:buSzPct val="75000"/>
              <a:buChar char="•"/>
              <a:defRPr sz="1800">
                <a:solidFill>
                  <a:srgbClr val="000000"/>
                </a:solidFill>
              </a:defRPr>
            </a:pPr>
            <a:r>
              <a:rPr sz="1700" b="1">
                <a:solidFill>
                  <a:srgbClr val="FD794A"/>
                </a:solidFill>
              </a:rPr>
              <a:t>Позитивный настрой</a:t>
            </a:r>
          </a:p>
          <a:p>
            <a:pPr marL="209902" lvl="0" indent="-209902">
              <a:spcBef>
                <a:spcPts val="500"/>
              </a:spcBef>
              <a:buSzPct val="75000"/>
              <a:buChar char="•"/>
              <a:defRPr sz="1800">
                <a:solidFill>
                  <a:srgbClr val="000000"/>
                </a:solidFill>
              </a:defRPr>
            </a:pPr>
            <a:r>
              <a:rPr sz="1700" b="1">
                <a:solidFill>
                  <a:srgbClr val="FD794A"/>
                </a:solidFill>
              </a:rPr>
              <a:t>Не спорьте</a:t>
            </a:r>
          </a:p>
          <a:p>
            <a:pPr marL="209902" lvl="0" indent="-209902">
              <a:spcBef>
                <a:spcPts val="500"/>
              </a:spcBef>
              <a:buSzPct val="75000"/>
              <a:buChar char="•"/>
              <a:defRPr sz="1800">
                <a:solidFill>
                  <a:srgbClr val="000000"/>
                </a:solidFill>
              </a:defRPr>
            </a:pPr>
            <a:r>
              <a:rPr sz="1700" b="1">
                <a:solidFill>
                  <a:srgbClr val="FD794A"/>
                </a:solidFill>
              </a:rPr>
              <a:t>Присоединяйтесь</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4044177" y="527298"/>
            <a:ext cx="7152176" cy="215169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914400">
              <a:lnSpc>
                <a:spcPct val="90000"/>
              </a:lnSpc>
              <a:defRPr sz="1800">
                <a:solidFill>
                  <a:srgbClr val="000000"/>
                </a:solidFill>
              </a:defRPr>
            </a:pPr>
            <a:r>
              <a:rPr sz="5000" spc="-150">
                <a:solidFill>
                  <a:srgbClr val="000000">
                    <a:alpha val="50000"/>
                  </a:srgbClr>
                </a:solidFill>
              </a:rPr>
              <a:t>Третий метод </a:t>
            </a:r>
          </a:p>
          <a:p>
            <a:pPr lvl="0" algn="ctr" defTabSz="914400">
              <a:lnSpc>
                <a:spcPct val="90000"/>
              </a:lnSpc>
              <a:defRPr sz="1800">
                <a:solidFill>
                  <a:srgbClr val="000000"/>
                </a:solidFill>
              </a:defRPr>
            </a:pPr>
            <a:r>
              <a:rPr sz="5000" spc="-150">
                <a:solidFill>
                  <a:srgbClr val="000000">
                    <a:alpha val="50000"/>
                  </a:srgbClr>
                </a:solidFill>
              </a:rPr>
              <a:t>работы с возражениями:</a:t>
            </a:r>
          </a:p>
          <a:p>
            <a:pPr lvl="0" algn="ctr" defTabSz="914400">
              <a:lnSpc>
                <a:spcPct val="90000"/>
              </a:lnSpc>
              <a:defRPr sz="1800">
                <a:solidFill>
                  <a:srgbClr val="000000"/>
                </a:solidFill>
              </a:defRPr>
            </a:pPr>
            <a:r>
              <a:rPr sz="5000" spc="-150">
                <a:solidFill>
                  <a:srgbClr val="FD794A"/>
                </a:solidFill>
              </a:rPr>
              <a:t>озвучьте вопрос</a:t>
            </a:r>
          </a:p>
        </p:txBody>
      </p:sp>
      <p:sp>
        <p:nvSpPr>
          <p:cNvPr id="82" name="Shape 82"/>
          <p:cNvSpPr/>
          <p:nvPr/>
        </p:nvSpPr>
        <p:spPr>
          <a:xfrm>
            <a:off x="2516853" y="3203569"/>
            <a:ext cx="5942807" cy="933451"/>
          </a:xfrm>
          <a:custGeom>
            <a:avLst/>
            <a:gdLst/>
            <a:ahLst/>
            <a:cxnLst>
              <a:cxn ang="0">
                <a:pos x="wd2" y="hd2"/>
              </a:cxn>
              <a:cxn ang="5400000">
                <a:pos x="wd2" y="hd2"/>
              </a:cxn>
              <a:cxn ang="10800000">
                <a:pos x="wd2" y="hd2"/>
              </a:cxn>
              <a:cxn ang="16200000">
                <a:pos x="wd2" y="hd2"/>
              </a:cxn>
            </a:cxnLst>
            <a:rect l="0" t="0" r="r" b="b"/>
            <a:pathLst>
              <a:path w="21600" h="21600" extrusionOk="0">
                <a:moveTo>
                  <a:pt x="2106" y="0"/>
                </a:moveTo>
                <a:cubicBezTo>
                  <a:pt x="1169" y="0"/>
                  <a:pt x="410" y="4834"/>
                  <a:pt x="410" y="10800"/>
                </a:cubicBezTo>
                <a:cubicBezTo>
                  <a:pt x="410" y="12661"/>
                  <a:pt x="490" y="14387"/>
                  <a:pt x="620" y="15915"/>
                </a:cubicBezTo>
                <a:lnTo>
                  <a:pt x="0" y="21159"/>
                </a:lnTo>
                <a:lnTo>
                  <a:pt x="949" y="18670"/>
                </a:lnTo>
                <a:cubicBezTo>
                  <a:pt x="1252" y="20478"/>
                  <a:pt x="1658" y="21600"/>
                  <a:pt x="2106" y="21600"/>
                </a:cubicBezTo>
                <a:lnTo>
                  <a:pt x="19904" y="21600"/>
                </a:lnTo>
                <a:cubicBezTo>
                  <a:pt x="20841" y="21600"/>
                  <a:pt x="21600" y="16766"/>
                  <a:pt x="21600" y="10800"/>
                </a:cubicBezTo>
                <a:cubicBezTo>
                  <a:pt x="21600" y="4835"/>
                  <a:pt x="20841" y="0"/>
                  <a:pt x="19904" y="0"/>
                </a:cubicBezTo>
                <a:lnTo>
                  <a:pt x="2106" y="0"/>
                </a:lnTo>
                <a:close/>
              </a:path>
            </a:pathLst>
          </a:custGeom>
          <a:solidFill>
            <a:srgbClr val="FFFFFF"/>
          </a:solidFill>
          <a:ln w="12700">
            <a:solidFill>
              <a:srgbClr val="F77E32"/>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200" spc="-110" dirty="0">
                <a:solidFill>
                  <a:srgbClr val="000000">
                    <a:alpha val="70000"/>
                  </a:srgbClr>
                </a:solidFill>
                <a:latin typeface="Arial Bold"/>
                <a:ea typeface="Arial Bold"/>
                <a:cs typeface="Arial Bold"/>
                <a:sym typeface="Arial Bold"/>
              </a:rPr>
              <a:t>— У меня нет времени</a:t>
            </a:r>
          </a:p>
        </p:txBody>
      </p:sp>
      <p:sp>
        <p:nvSpPr>
          <p:cNvPr id="83" name="Shape 83"/>
          <p:cNvSpPr/>
          <p:nvPr/>
        </p:nvSpPr>
        <p:spPr>
          <a:xfrm>
            <a:off x="3102950" y="2792883"/>
            <a:ext cx="2463470"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Возражение-вопрос:</a:t>
            </a:r>
          </a:p>
        </p:txBody>
      </p:sp>
      <p:sp>
        <p:nvSpPr>
          <p:cNvPr id="84" name="Shape 84"/>
          <p:cNvSpPr/>
          <p:nvPr/>
        </p:nvSpPr>
        <p:spPr>
          <a:xfrm>
            <a:off x="3391566" y="4812069"/>
            <a:ext cx="6173391" cy="1685926"/>
          </a:xfrm>
          <a:custGeom>
            <a:avLst/>
            <a:gdLst/>
            <a:ahLst/>
            <a:cxnLst>
              <a:cxn ang="0">
                <a:pos x="wd2" y="hd2"/>
              </a:cxn>
              <a:cxn ang="5400000">
                <a:pos x="wd2" y="hd2"/>
              </a:cxn>
              <a:cxn ang="10800000">
                <a:pos x="wd2" y="hd2"/>
              </a:cxn>
              <a:cxn ang="16200000">
                <a:pos x="wd2" y="hd2"/>
              </a:cxn>
            </a:cxnLst>
            <a:rect l="0" t="0" r="r" b="b"/>
            <a:pathLst>
              <a:path w="21600" h="21600" extrusionOk="0">
                <a:moveTo>
                  <a:pt x="1137" y="0"/>
                </a:moveTo>
                <a:cubicBezTo>
                  <a:pt x="509" y="0"/>
                  <a:pt x="0" y="1864"/>
                  <a:pt x="0" y="4164"/>
                </a:cubicBezTo>
                <a:lnTo>
                  <a:pt x="0" y="17436"/>
                </a:lnTo>
                <a:cubicBezTo>
                  <a:pt x="0" y="19736"/>
                  <a:pt x="509" y="21600"/>
                  <a:pt x="1137" y="21600"/>
                </a:cubicBezTo>
                <a:lnTo>
                  <a:pt x="19262" y="21600"/>
                </a:lnTo>
                <a:cubicBezTo>
                  <a:pt x="19622" y="21600"/>
                  <a:pt x="19939" y="20972"/>
                  <a:pt x="20148" y="20014"/>
                </a:cubicBezTo>
                <a:lnTo>
                  <a:pt x="21600" y="21458"/>
                </a:lnTo>
                <a:lnTo>
                  <a:pt x="20372" y="18300"/>
                </a:lnTo>
                <a:cubicBezTo>
                  <a:pt x="20389" y="18021"/>
                  <a:pt x="20399" y="17733"/>
                  <a:pt x="20399" y="17436"/>
                </a:cubicBezTo>
                <a:lnTo>
                  <a:pt x="20399" y="4164"/>
                </a:lnTo>
                <a:cubicBezTo>
                  <a:pt x="20399" y="1864"/>
                  <a:pt x="19890" y="0"/>
                  <a:pt x="19262" y="0"/>
                </a:cubicBezTo>
                <a:lnTo>
                  <a:pt x="1137"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marL="454025" lvl="1" indent="3175">
              <a:defRPr sz="1800">
                <a:solidFill>
                  <a:srgbClr val="000000"/>
                </a:solidFill>
              </a:defRPr>
            </a:pPr>
            <a:r>
              <a:rPr sz="2200" spc="-110" dirty="0">
                <a:solidFill>
                  <a:srgbClr val="000000">
                    <a:alpha val="70000"/>
                  </a:srgbClr>
                </a:solidFill>
                <a:latin typeface="Arial Bold"/>
                <a:ea typeface="Arial Bold"/>
                <a:cs typeface="Arial Bold"/>
                <a:sym typeface="Arial Bold"/>
              </a:rPr>
              <a:t>— Тогда тем более Вас заинтересует мое предложение, ведь наша модель бизнеса такова, что тратить на него много времени </a:t>
            </a:r>
            <a:r>
              <a:rPr sz="2200" spc="-110" dirty="0" smtClean="0">
                <a:solidFill>
                  <a:srgbClr val="000000">
                    <a:alpha val="70000"/>
                  </a:srgbClr>
                </a:solidFill>
                <a:latin typeface="Arial Bold"/>
                <a:ea typeface="Arial Bold"/>
                <a:cs typeface="Arial Bold"/>
                <a:sym typeface="Arial Bold"/>
              </a:rPr>
              <a:t>не</a:t>
            </a:r>
            <a:r>
              <a:rPr lang="en-US" sz="2200" spc="-110" dirty="0" smtClean="0">
                <a:solidFill>
                  <a:srgbClr val="000000">
                    <a:alpha val="70000"/>
                  </a:srgbClr>
                </a:solidFill>
                <a:latin typeface="Arial Bold"/>
                <a:ea typeface="Arial Bold"/>
                <a:cs typeface="Arial Bold"/>
                <a:sym typeface="Arial Bold"/>
              </a:rPr>
              <a:t> </a:t>
            </a:r>
            <a:r>
              <a:rPr sz="2200" spc="-110" dirty="0" smtClean="0">
                <a:solidFill>
                  <a:srgbClr val="000000">
                    <a:alpha val="70000"/>
                  </a:srgbClr>
                </a:solidFill>
                <a:latin typeface="Arial Bold"/>
                <a:ea typeface="Arial Bold"/>
                <a:cs typeface="Arial Bold"/>
                <a:sym typeface="Arial Bold"/>
              </a:rPr>
              <a:t>придется</a:t>
            </a:r>
            <a:r>
              <a:rPr sz="2200" spc="-110" dirty="0">
                <a:solidFill>
                  <a:srgbClr val="000000">
                    <a:alpha val="70000"/>
                  </a:srgbClr>
                </a:solidFill>
                <a:latin typeface="Arial Bold"/>
                <a:ea typeface="Arial Bold"/>
                <a:cs typeface="Arial Bold"/>
                <a:sym typeface="Arial Bold"/>
              </a:rPr>
              <a:t>!</a:t>
            </a:r>
          </a:p>
        </p:txBody>
      </p:sp>
      <p:sp>
        <p:nvSpPr>
          <p:cNvPr id="85" name="Shape 85"/>
          <p:cNvSpPr/>
          <p:nvPr/>
        </p:nvSpPr>
        <p:spPr>
          <a:xfrm>
            <a:off x="3864950" y="4401383"/>
            <a:ext cx="3548985"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Озвучиваем скрытый вопрос:</a:t>
            </a:r>
          </a:p>
        </p:txBody>
      </p:sp>
      <p:sp>
        <p:nvSpPr>
          <p:cNvPr id="86" name="Shape 86"/>
          <p:cNvSpPr/>
          <p:nvPr/>
        </p:nvSpPr>
        <p:spPr>
          <a:xfrm>
            <a:off x="3391566" y="7178502"/>
            <a:ext cx="6241257" cy="997348"/>
          </a:xfrm>
          <a:custGeom>
            <a:avLst/>
            <a:gdLst/>
            <a:ahLst/>
            <a:cxnLst>
              <a:cxn ang="0">
                <a:pos x="wd2" y="hd2"/>
              </a:cxn>
              <a:cxn ang="5400000">
                <a:pos x="wd2" y="hd2"/>
              </a:cxn>
              <a:cxn ang="10800000">
                <a:pos x="wd2" y="hd2"/>
              </a:cxn>
              <a:cxn ang="16200000">
                <a:pos x="wd2" y="hd2"/>
              </a:cxn>
            </a:cxnLst>
            <a:rect l="0" t="0" r="r" b="b"/>
            <a:pathLst>
              <a:path w="21600" h="21600" extrusionOk="0">
                <a:moveTo>
                  <a:pt x="1125" y="0"/>
                </a:moveTo>
                <a:cubicBezTo>
                  <a:pt x="504" y="0"/>
                  <a:pt x="0" y="3151"/>
                  <a:pt x="0" y="7040"/>
                </a:cubicBezTo>
                <a:lnTo>
                  <a:pt x="0" y="14560"/>
                </a:lnTo>
                <a:cubicBezTo>
                  <a:pt x="0" y="18449"/>
                  <a:pt x="504" y="21600"/>
                  <a:pt x="1125" y="21600"/>
                </a:cubicBezTo>
                <a:lnTo>
                  <a:pt x="19052" y="21600"/>
                </a:lnTo>
                <a:cubicBezTo>
                  <a:pt x="19673" y="21600"/>
                  <a:pt x="20177" y="18449"/>
                  <a:pt x="20177" y="14560"/>
                </a:cubicBezTo>
                <a:lnTo>
                  <a:pt x="20177" y="9498"/>
                </a:lnTo>
                <a:lnTo>
                  <a:pt x="21600" y="7925"/>
                </a:lnTo>
                <a:lnTo>
                  <a:pt x="20166" y="6343"/>
                </a:lnTo>
                <a:cubicBezTo>
                  <a:pt x="20109" y="2787"/>
                  <a:pt x="19635" y="0"/>
                  <a:pt x="19052" y="0"/>
                </a:cubicBezTo>
                <a:lnTo>
                  <a:pt x="1125" y="0"/>
                </a:lnTo>
                <a:close/>
              </a:path>
            </a:pathLst>
          </a:custGeom>
          <a:solidFill>
            <a:srgbClr val="FFFFFF"/>
          </a:solidFill>
          <a:ln w="12700">
            <a:solidFill>
              <a:srgbClr val="8EC449"/>
            </a:solidFill>
            <a:miter lim="400000"/>
          </a:ln>
          <a:effectLst>
            <a:outerShdw blurRad="127000" dist="95472" dir="5400000" rotWithShape="0">
              <a:srgbClr val="002452">
                <a:alpha val="12871"/>
              </a:srgbClr>
            </a:outerShdw>
          </a:effectLst>
          <a:extLst>
            <a:ext uri="{C572A759-6A51-4108-AA02-DFA0A04FC94B}">
              <ma14:wrappingTextBoxFlag xmlns:ma14="http://schemas.microsoft.com/office/mac/drawingml/2011/main" xmlns="" val="1"/>
            </a:ext>
          </a:extLst>
        </p:spPr>
        <p:txBody>
          <a:bodyPr lIns="0" tIns="0" rIns="0" bIns="0" anchor="ctr"/>
          <a:lstStyle/>
          <a:p>
            <a:pPr lvl="1" indent="457200">
              <a:defRPr sz="1800">
                <a:solidFill>
                  <a:srgbClr val="000000"/>
                </a:solidFill>
              </a:defRPr>
            </a:pPr>
            <a:r>
              <a:rPr sz="2200" spc="-110">
                <a:solidFill>
                  <a:srgbClr val="000000">
                    <a:alpha val="70000"/>
                  </a:srgbClr>
                </a:solidFill>
                <a:latin typeface="Arial Bold"/>
                <a:ea typeface="Arial Bold"/>
                <a:cs typeface="Arial Bold"/>
                <a:sym typeface="Arial Bold"/>
              </a:rPr>
              <a:t>— На начальном этапе достаточно </a:t>
            </a:r>
          </a:p>
          <a:p>
            <a:pPr lvl="1" indent="457200">
              <a:defRPr sz="1800">
                <a:solidFill>
                  <a:srgbClr val="000000"/>
                </a:solidFill>
              </a:defRPr>
            </a:pPr>
            <a:r>
              <a:rPr sz="2200" spc="-110">
                <a:solidFill>
                  <a:srgbClr val="000000">
                    <a:alpha val="70000"/>
                  </a:srgbClr>
                </a:solidFill>
                <a:latin typeface="Arial Bold"/>
                <a:ea typeface="Arial Bold"/>
                <a:cs typeface="Arial Bold"/>
                <a:sym typeface="Arial Bold"/>
              </a:rPr>
              <a:t>10 часов в неделю или 2 часов в день.</a:t>
            </a:r>
          </a:p>
        </p:txBody>
      </p:sp>
      <p:sp>
        <p:nvSpPr>
          <p:cNvPr id="87" name="Shape 87"/>
          <p:cNvSpPr/>
          <p:nvPr/>
        </p:nvSpPr>
        <p:spPr>
          <a:xfrm>
            <a:off x="10198103" y="5404742"/>
            <a:ext cx="7815776" cy="7815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
            <a:solidFill>
              <a:srgbClr val="FD794A"/>
            </a:solidFill>
            <a:miter lim="400000"/>
          </a:ln>
        </p:spPr>
        <p:txBody>
          <a:bodyPr lIns="0" tIns="0" rIns="0" bIns="0" anchor="ctr"/>
          <a:lstStyle/>
          <a:p>
            <a:pPr lvl="0" defTabSz="914400">
              <a:lnSpc>
                <a:spcPct val="90000"/>
              </a:lnSpc>
              <a:defRPr sz="7000" spc="-210"/>
            </a:pPr>
            <a:endParaRPr/>
          </a:p>
        </p:txBody>
      </p:sp>
      <p:sp>
        <p:nvSpPr>
          <p:cNvPr id="88" name="Shape 88"/>
          <p:cNvSpPr/>
          <p:nvPr/>
        </p:nvSpPr>
        <p:spPr>
          <a:xfrm>
            <a:off x="3864950" y="6767817"/>
            <a:ext cx="3692753" cy="365056"/>
          </a:xfrm>
          <a:prstGeom prst="rect">
            <a:avLst/>
          </a:prstGeom>
          <a:ln w="12700">
            <a:miter lim="400000"/>
          </a:ln>
          <a:extLst>
            <a:ext uri="{C572A759-6A51-4108-AA02-DFA0A04FC94B}">
              <ma14:wrappingTextBoxFlag xmlns:ma14="http://schemas.microsoft.com/office/mac/drawingml/2011/main" xmlns="" val="1"/>
            </a:ext>
          </a:extLst>
        </p:spPr>
        <p:txBody>
          <a:bodyPr wrap="none" lIns="52916" tIns="52916" rIns="52916" bIns="52916" anchor="ctr">
            <a:spAutoFit/>
          </a:bodyPr>
          <a:lstStyle>
            <a:lvl1pPr>
              <a:defRPr sz="1800" b="1">
                <a:solidFill>
                  <a:srgbClr val="000000">
                    <a:alpha val="70000"/>
                  </a:srgbClr>
                </a:solidFill>
              </a:defRPr>
            </a:lvl1pPr>
          </a:lstStyle>
          <a:p>
            <a:pPr lvl="0">
              <a:defRPr b="0">
                <a:solidFill>
                  <a:srgbClr val="000000"/>
                </a:solidFill>
              </a:defRPr>
            </a:pPr>
            <a:r>
              <a:rPr b="1">
                <a:solidFill>
                  <a:srgbClr val="000000">
                    <a:alpha val="70000"/>
                  </a:srgbClr>
                </a:solidFill>
              </a:rPr>
              <a:t>Отвечаем на заданный вопрос:</a:t>
            </a:r>
          </a:p>
        </p:txBody>
      </p:sp>
      <p:grpSp>
        <p:nvGrpSpPr>
          <p:cNvPr id="91" name="Group 91"/>
          <p:cNvGrpSpPr/>
          <p:nvPr/>
        </p:nvGrpSpPr>
        <p:grpSpPr>
          <a:xfrm>
            <a:off x="10003239" y="5169236"/>
            <a:ext cx="3085256" cy="3085084"/>
            <a:chOff x="0" y="0"/>
            <a:chExt cx="3085255" cy="3085082"/>
          </a:xfrm>
        </p:grpSpPr>
        <p:pic>
          <p:nvPicPr>
            <p:cNvPr id="89" name="39812.JPG.jpg"/>
            <p:cNvPicPr/>
            <p:nvPr/>
          </p:nvPicPr>
          <p:blipFill>
            <a:blip r:embed="rId3">
              <a:extLst/>
            </a:blip>
            <a:stretch>
              <a:fillRect/>
            </a:stretch>
          </p:blipFill>
          <p:spPr>
            <a:xfrm>
              <a:off x="0" y="0"/>
              <a:ext cx="3085256" cy="3085083"/>
            </a:xfrm>
            <a:prstGeom prst="rect">
              <a:avLst/>
            </a:prstGeom>
            <a:ln>
              <a:noFill/>
            </a:ln>
            <a:effectLst/>
          </p:spPr>
        </p:pic>
        <p:sp>
          <p:nvSpPr>
            <p:cNvPr id="90" name="Shape 90"/>
            <p:cNvSpPr/>
            <p:nvPr/>
          </p:nvSpPr>
          <p:spPr>
            <a:xfrm>
              <a:off x="0" y="0"/>
              <a:ext cx="3085256" cy="3085083"/>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4"/>
                    <a:pt x="2881" y="3015"/>
                  </a:cubicBezTo>
                  <a:cubicBezTo>
                    <a:pt x="-961" y="7036"/>
                    <a:pt x="-961" y="13557"/>
                    <a:pt x="2881" y="17578"/>
                  </a:cubicBezTo>
                  <a:cubicBezTo>
                    <a:pt x="6724" y="21600"/>
                    <a:pt x="12954" y="21600"/>
                    <a:pt x="16797" y="17578"/>
                  </a:cubicBezTo>
                  <a:cubicBezTo>
                    <a:pt x="20639" y="13557"/>
                    <a:pt x="20639" y="7036"/>
                    <a:pt x="16797" y="3015"/>
                  </a:cubicBezTo>
                  <a:cubicBezTo>
                    <a:pt x="14875" y="1004"/>
                    <a:pt x="12358" y="0"/>
                    <a:pt x="9840" y="0"/>
                  </a:cubicBezTo>
                  <a:close/>
                </a:path>
              </a:pathLst>
            </a:custGeom>
            <a:ln w="3175" cap="flat">
              <a:solidFill>
                <a:srgbClr val="FD794A"/>
              </a:solidFill>
              <a:prstDash val="solid"/>
              <a:miter lim="400000"/>
            </a:ln>
          </p:spPr>
          <p:txBody>
            <a:bodyPr/>
            <a:lstStyle/>
            <a:p>
              <a:pPr lvl="0"/>
              <a:endParaRPr/>
            </a:p>
          </p:txBody>
        </p:sp>
      </p:grpSp>
      <p:sp>
        <p:nvSpPr>
          <p:cNvPr id="92" name="Shape 92"/>
          <p:cNvSpPr/>
          <p:nvPr/>
        </p:nvSpPr>
        <p:spPr>
          <a:xfrm>
            <a:off x="10239573" y="3201185"/>
            <a:ext cx="3104051" cy="1559272"/>
          </a:xfrm>
          <a:prstGeom prst="rect">
            <a:avLst/>
          </a:prstGeom>
          <a:ln w="12700">
            <a:miter lim="400000"/>
          </a:ln>
          <a:extLst>
            <a:ext uri="{C572A759-6A51-4108-AA02-DFA0A04FC94B}">
              <ma14:wrappingTextBoxFlag xmlns:ma14="http://schemas.microsoft.com/office/mac/drawingml/2011/main" xmlns="" val="1"/>
            </a:ext>
          </a:extLst>
        </p:spPr>
        <p:txBody>
          <a:bodyPr lIns="52916" tIns="52916" rIns="52916" bIns="52916" anchor="ctr">
            <a:spAutoFit/>
          </a:bodyPr>
          <a:lstStyle/>
          <a:p>
            <a:pPr lvl="0">
              <a:spcBef>
                <a:spcPts val="500"/>
              </a:spcBef>
              <a:defRPr sz="1800">
                <a:solidFill>
                  <a:srgbClr val="000000"/>
                </a:solidFill>
              </a:defRPr>
            </a:pPr>
            <a:r>
              <a:rPr sz="1700" b="1">
                <a:solidFill>
                  <a:srgbClr val="000000">
                    <a:alpha val="50000"/>
                  </a:srgbClr>
                </a:solidFill>
              </a:rPr>
              <a:t>Отвечая на возражения, помните о 3-х правилах:</a:t>
            </a:r>
          </a:p>
          <a:p>
            <a:pPr marL="209902" lvl="0" indent="-209902">
              <a:spcBef>
                <a:spcPts val="500"/>
              </a:spcBef>
              <a:buSzPct val="75000"/>
              <a:buChar char="•"/>
              <a:defRPr sz="1800">
                <a:solidFill>
                  <a:srgbClr val="000000"/>
                </a:solidFill>
              </a:defRPr>
            </a:pPr>
            <a:r>
              <a:rPr sz="1700" b="1">
                <a:solidFill>
                  <a:srgbClr val="FD794A"/>
                </a:solidFill>
              </a:rPr>
              <a:t>Позитивный настрой</a:t>
            </a:r>
          </a:p>
          <a:p>
            <a:pPr marL="209902" lvl="0" indent="-209902">
              <a:spcBef>
                <a:spcPts val="500"/>
              </a:spcBef>
              <a:buSzPct val="75000"/>
              <a:buChar char="•"/>
              <a:defRPr sz="1800">
                <a:solidFill>
                  <a:srgbClr val="000000"/>
                </a:solidFill>
              </a:defRPr>
            </a:pPr>
            <a:r>
              <a:rPr sz="1700" b="1">
                <a:solidFill>
                  <a:srgbClr val="FD794A"/>
                </a:solidFill>
              </a:rPr>
              <a:t>Не спорьте</a:t>
            </a:r>
          </a:p>
          <a:p>
            <a:pPr marL="209902" lvl="0" indent="-209902">
              <a:spcBef>
                <a:spcPts val="500"/>
              </a:spcBef>
              <a:buSzPct val="75000"/>
              <a:buChar char="•"/>
              <a:defRPr sz="1800">
                <a:solidFill>
                  <a:srgbClr val="000000"/>
                </a:solidFill>
              </a:defRPr>
            </a:pPr>
            <a:r>
              <a:rPr sz="1700" b="1">
                <a:solidFill>
                  <a:srgbClr val="FD794A"/>
                </a:solidFill>
              </a:rPr>
              <a:t>Присоединяйтесь</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alpha val="50000"/>
        </a:srgbClr>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2916" tIns="52916" rIns="52916" bIns="52916" numCol="1" spcCol="38100" rtlCol="0" anchor="ctr">
        <a:spAutoFit/>
      </a:bodyPr>
      <a:lstStyle>
        <a:defPPr marL="0" marR="0" indent="0" algn="l" defTabSz="914400" rtl="0" fontAlgn="auto" latinLnBrk="1" hangingPunct="0">
          <a:lnSpc>
            <a:spcPct val="90000"/>
          </a:lnSpc>
          <a:spcBef>
            <a:spcPts val="0"/>
          </a:spcBef>
          <a:spcAft>
            <a:spcPts val="0"/>
          </a:spcAft>
          <a:buClrTx/>
          <a:buSzTx/>
          <a:buFontTx/>
          <a:buNone/>
          <a:tabLst/>
          <a:defRPr kumimoji="0" sz="7000" b="0" i="0" u="none" strike="noStrike" cap="none" spc="-210" normalizeH="0" baseline="0">
            <a:ln>
              <a:noFill/>
            </a:ln>
            <a:solidFill>
              <a:srgbClr val="000000">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2916" tIns="52916" rIns="52916" bIns="52916"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2916" tIns="52916" rIns="52916" bIns="52916" numCol="1" spcCol="38100" rtlCol="0" anchor="ctr">
        <a:spAutoFit/>
      </a:bodyPr>
      <a:lstStyle>
        <a:defPPr marL="0" marR="0" indent="0" algn="l" defTabSz="914400" rtl="0" fontAlgn="auto" latinLnBrk="1" hangingPunct="0">
          <a:lnSpc>
            <a:spcPct val="90000"/>
          </a:lnSpc>
          <a:spcBef>
            <a:spcPts val="0"/>
          </a:spcBef>
          <a:spcAft>
            <a:spcPts val="0"/>
          </a:spcAft>
          <a:buClrTx/>
          <a:buSzTx/>
          <a:buFontTx/>
          <a:buNone/>
          <a:tabLst/>
          <a:defRPr kumimoji="0" sz="7000" b="0" i="0" u="none" strike="noStrike" cap="none" spc="-210" normalizeH="0" baseline="0">
            <a:ln>
              <a:noFill/>
            </a:ln>
            <a:solidFill>
              <a:srgbClr val="000000">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2916" tIns="52916" rIns="52916" bIns="52916"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TotalTime>
  <Words>2945</Words>
  <Application>Microsoft Office PowerPoint</Application>
  <PresentationFormat>Произвольный</PresentationFormat>
  <Paragraphs>227</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Svystun, Martha</dc:creator>
  <cp:lastModifiedBy>Astanina, Yulia</cp:lastModifiedBy>
  <cp:revision>17</cp:revision>
  <dcterms:modified xsi:type="dcterms:W3CDTF">2014-08-09T15:05:21Z</dcterms:modified>
</cp:coreProperties>
</file>