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5240000" cy="10160000"/>
  <p:notesSz cx="6858000" cy="9144000"/>
  <p:defaultTextStyle>
    <a:lvl1pPr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1pPr>
    <a:lvl2pPr indent="2286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2pPr>
    <a:lvl3pPr indent="4572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3pPr>
    <a:lvl4pPr indent="6858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4pPr>
    <a:lvl5pPr indent="9144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5pPr>
    <a:lvl6pPr indent="11430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6pPr>
    <a:lvl7pPr indent="13716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7pPr>
    <a:lvl8pPr indent="16002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8pPr>
    <a:lvl9pPr indent="1828800" defTabSz="584200">
      <a:defRPr sz="2000">
        <a:solidFill>
          <a:srgbClr val="000000">
            <a:alpha val="50000"/>
          </a:srgbClr>
        </a:solidFill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10" autoAdjust="0"/>
  </p:normalViewPr>
  <p:slideViewPr>
    <p:cSldViewPr snapToGrid="0" snapToObjects="1">
      <p:cViewPr varScale="1">
        <p:scale>
          <a:sx n="30" d="100"/>
          <a:sy n="30" d="100"/>
        </p:scale>
        <p:origin x="-1938" y="-102"/>
      </p:cViewPr>
      <p:guideLst>
        <p:guide orient="horz" pos="3200"/>
        <p:guide pos="4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752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Добрый</a:t>
            </a:r>
            <a:r>
              <a:rPr lang="ru-RU" sz="1050" baseline="0" dirty="0" smtClean="0"/>
              <a:t> день!</a:t>
            </a:r>
          </a:p>
          <a:p>
            <a:r>
              <a:rPr lang="ru-RU" sz="1050" baseline="0" dirty="0" smtClean="0"/>
              <a:t>Сегодня мы с вами пройдем обучающий тренинг на тему: «Постоянный клиент – постоянный доход», который займет не более 20 минут.</a:t>
            </a:r>
          </a:p>
          <a:p>
            <a:r>
              <a:rPr lang="ru-RU" sz="1050" dirty="0" smtClean="0"/>
              <a:t>Все </a:t>
            </a:r>
            <a:r>
              <a:rPr lang="ru-RU" sz="1050" baseline="0" dirty="0" smtClean="0"/>
              <a:t>тренинги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 составлены опытными и успешными Консультантами и основаны на их реальном опыте работы.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7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b="1" dirty="0" smtClean="0"/>
              <a:t>Как</a:t>
            </a:r>
            <a:r>
              <a:rPr lang="ru-RU" sz="1050" b="1" baseline="0" dirty="0" smtClean="0"/>
              <a:t> получать рекомендации от своих постоянных (иногда и временных) клиентов?</a:t>
            </a:r>
            <a:endParaRPr lang="ru-RU" sz="1050" b="1" dirty="0" smtClean="0"/>
          </a:p>
          <a:p>
            <a:endParaRPr lang="ru-RU" sz="1050" dirty="0" smtClean="0"/>
          </a:p>
          <a:p>
            <a:r>
              <a:rPr lang="ru-RU" sz="1050" dirty="0" smtClean="0"/>
              <a:t>Даем заполнить анкету с рекомендациями – дарим клиенту</a:t>
            </a:r>
            <a:r>
              <a:rPr lang="ru-RU" sz="1050" baseline="0" dirty="0" smtClean="0"/>
              <a:t> за </a:t>
            </a:r>
            <a:r>
              <a:rPr lang="ru-RU" sz="1050" dirty="0" smtClean="0"/>
              <a:t>это подарок.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aseline="0" dirty="0" smtClean="0"/>
              <a:t>Обязательно использовать анкеты для клиентов, чтобы там можно было посмотреть, что интересно нашему клиенту: продукт или бизнес с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. За подарок клиенты готовы давать рекомендации, нужно просто приготовить презент и попросить клиента написать 10 рекомендаций.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/>
          </a:p>
          <a:p>
            <a:r>
              <a:rPr lang="ru-RU" sz="1050" dirty="0" smtClean="0"/>
              <a:t>Рекомендуем показать каталог своим знакомым – дарим подарок за крупный заказ от новых клиентов. </a:t>
            </a:r>
          </a:p>
          <a:p>
            <a:endParaRPr lang="ru-RU" sz="1050" dirty="0" smtClean="0"/>
          </a:p>
          <a:p>
            <a:r>
              <a:rPr lang="ru-RU" sz="1050" dirty="0" smtClean="0"/>
              <a:t>Используем</a:t>
            </a:r>
            <a:r>
              <a:rPr lang="ru-RU" sz="1050" baseline="0" dirty="0" smtClean="0"/>
              <a:t> фразу: </a:t>
            </a:r>
            <a:r>
              <a:rPr lang="ru-RU" sz="1050" dirty="0" smtClean="0"/>
              <a:t>«Вам нравится косметика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? Я могу отнести каталог вашим подругам, кому это было бы интересно?»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Если клиент вам доверяет, если ему нравится наш продукт,</a:t>
            </a:r>
            <a:r>
              <a:rPr lang="ru-RU" sz="1050" baseline="0" dirty="0" smtClean="0"/>
              <a:t> мы можем спросить у него рекомендации. Первые рекомендации могут быть не такими эффективными, т.к. клиент только начал с нами работать и может предложить в качестве клиента людей, не готовых и негативно настроенных на покупку </a:t>
            </a:r>
            <a:r>
              <a:rPr lang="ru-RU" sz="1050" baseline="0" dirty="0" err="1" smtClean="0"/>
              <a:t>косметикии</a:t>
            </a:r>
            <a:r>
              <a:rPr lang="ru-RU" sz="1050" baseline="0" dirty="0" smtClean="0"/>
              <a:t> т.д.</a:t>
            </a:r>
          </a:p>
          <a:p>
            <a:endParaRPr lang="ru-RU" sz="1050" dirty="0" smtClean="0"/>
          </a:p>
          <a:p>
            <a:r>
              <a:rPr lang="ru-RU" sz="1050" dirty="0" smtClean="0"/>
              <a:t>Приглашаем в офис на Мастер-класс с подругой, там заполняются анкеты с рекомендациями. После окончания М</a:t>
            </a:r>
            <a:r>
              <a:rPr lang="ru-RU" sz="1050" baseline="0" dirty="0" smtClean="0"/>
              <a:t>астер-класса </a:t>
            </a:r>
            <a:r>
              <a:rPr lang="ru-RU" sz="1050" dirty="0" smtClean="0"/>
              <a:t>самое время спросить про рекомендации,</a:t>
            </a:r>
            <a:r>
              <a:rPr lang="ru-RU" sz="1050" baseline="0" dirty="0" smtClean="0"/>
              <a:t> и </a:t>
            </a:r>
            <a:r>
              <a:rPr lang="ru-RU" sz="1050" dirty="0" smtClean="0"/>
              <a:t>если человек остался доволен, он с удовольствием вам их даст или</a:t>
            </a:r>
            <a:r>
              <a:rPr lang="ru-RU" sz="1050" baseline="0" dirty="0" smtClean="0"/>
              <a:t> же сам приведет своих знакомых на следующую встречу.</a:t>
            </a:r>
            <a:endParaRPr lang="ru-RU" sz="1050" dirty="0" smtClean="0"/>
          </a:p>
          <a:p>
            <a:r>
              <a:rPr lang="ru-RU" sz="1050" baseline="0" dirty="0" smtClean="0"/>
              <a:t>Например, можно предложить Мастер-класс по окрашиванию волос, пригласить в офис парикмахера, клиент будет в качестве модели и провести ему процедуру окрашивания с комментариями консультанта о преимуществах нашей краски для волос, после этого у клиента спросить рекомендации. Проводить МК в офисе 1 раз в 2 месяца.</a:t>
            </a:r>
          </a:p>
          <a:p>
            <a:r>
              <a:rPr lang="ru-RU" sz="1050" baseline="0" dirty="0" smtClean="0"/>
              <a:t>	</a:t>
            </a:r>
            <a:endParaRPr lang="ru-RU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4414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Корпоративные</a:t>
            </a:r>
            <a:r>
              <a:rPr lang="ru-RU" sz="1050" baseline="0" dirty="0" smtClean="0"/>
              <a:t> клиенты могут приносить большие и регулярные заказы, особенно актуально корпоративное обслуживание в преддверии всенародных праздников (Новый год, весенние праздники, национальные праздники), а также перед профессиональными праздниками (День медработника, День учителя и т.п.).</a:t>
            </a:r>
            <a:endParaRPr lang="ru-RU" sz="1050" dirty="0" smtClean="0"/>
          </a:p>
          <a:p>
            <a:endParaRPr lang="ru-RU" sz="1050" dirty="0" smtClean="0"/>
          </a:p>
          <a:p>
            <a:r>
              <a:rPr lang="ru-RU" sz="1050" dirty="0" smtClean="0"/>
              <a:t>Если вы </a:t>
            </a:r>
            <a:r>
              <a:rPr lang="ru-RU" sz="1050" baseline="0" dirty="0" smtClean="0"/>
              <a:t>только планируете начать работу с корпоративными клиентами, можно предложить вариант </a:t>
            </a:r>
            <a:r>
              <a:rPr lang="ru-RU" sz="1050" baseline="0" dirty="0" err="1" smtClean="0"/>
              <a:t>обзвона</a:t>
            </a:r>
            <a:r>
              <a:rPr lang="ru-RU" sz="1050" baseline="0" dirty="0" smtClean="0"/>
              <a:t> небольших организаций (например, офис компании по установке пластиковых окон. В них, как правило, находятся 1-2 человека – вам будет комфортнее идти к ним на встречу).</a:t>
            </a:r>
          </a:p>
          <a:p>
            <a:endParaRPr lang="ru-RU" sz="105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Работа</a:t>
            </a:r>
            <a:r>
              <a:rPr lang="ru-RU" sz="1050" baseline="0" dirty="0" smtClean="0"/>
              <a:t> в организациях: в первую очередь можно зарегистрировать в организации одного Консультанта, чтобы он имел возможность получать на одном предприятии два вида дохода: зарплата и доход от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. Либо н</a:t>
            </a:r>
            <a:r>
              <a:rPr lang="ru-RU" sz="1050" dirty="0" smtClean="0"/>
              <a:t>аходим в организации одного активиста, договариваемся с ним о показе каталога остальным сотрудникам – дарим ему подарок. Можно провести Мастер-класс на рабочем месте</a:t>
            </a:r>
            <a:r>
              <a:rPr lang="ru-RU" sz="1050" baseline="0" dirty="0" smtClean="0"/>
              <a:t> (</a:t>
            </a:r>
            <a:r>
              <a:rPr lang="ru-RU" sz="1050" dirty="0" smtClean="0"/>
              <a:t>при разрешении руководства,</a:t>
            </a:r>
            <a:r>
              <a:rPr lang="ru-RU" sz="1050" baseline="0" dirty="0" smtClean="0"/>
              <a:t> подарок также не помешает)</a:t>
            </a:r>
            <a:r>
              <a:rPr lang="ru-RU" sz="1050" dirty="0" smtClean="0"/>
              <a:t>. Дарим всем сотрудникам пробники кремов.</a:t>
            </a:r>
          </a:p>
          <a:p>
            <a:endParaRPr lang="ru-RU" sz="1050" baseline="0" dirty="0" smtClean="0"/>
          </a:p>
          <a:p>
            <a:r>
              <a:rPr lang="ru-RU" sz="1050" baseline="0" dirty="0" smtClean="0"/>
              <a:t>Лучший способ начать контакт с организацией – это предпраздничный период (перед Новым годом, 8 марта, 23 февраля), когда люди готовы приобретать подарки для себя, своих сотрудников и т.д. Поэтому рекомендуем сделать </a:t>
            </a:r>
            <a:r>
              <a:rPr lang="ru-RU" sz="1050" baseline="0" dirty="0" err="1" smtClean="0"/>
              <a:t>обзвон</a:t>
            </a:r>
            <a:r>
              <a:rPr lang="ru-RU" sz="1050" baseline="0" dirty="0" smtClean="0"/>
              <a:t> профкома предприятия с предложением своих услуг по подбору подарков, упаковке. Напомните про большой выбор косметической продукции, о бесплатной доставке перед важными праздниками и т.п. </a:t>
            </a:r>
            <a:r>
              <a:rPr lang="ru-RU" sz="1050" baseline="0" dirty="0" err="1" smtClean="0"/>
              <a:t>Обзвон</a:t>
            </a:r>
            <a:r>
              <a:rPr lang="ru-RU" sz="1050" baseline="0" dirty="0" smtClean="0"/>
              <a:t> можно совершать по городскому справочнику в вашем городе (например, «Желтые страницы»). </a:t>
            </a:r>
          </a:p>
          <a:p>
            <a:endParaRPr lang="ru-RU" sz="1050" baseline="0" dirty="0" smtClean="0"/>
          </a:p>
          <a:p>
            <a:r>
              <a:rPr lang="ru-RU" sz="1050" baseline="0" dirty="0" smtClean="0"/>
              <a:t>Детские сады, школы (учебные заведения дошкольного и школьного образования) – обязательно записаться или прийти на встречу к заведующей с презентацией нашей компании, о том, что у нас за компания, кем являемся мы в ней, что мы можем предложить организации и что полезного может организация получить от нас (например, это наши «Бонусы»: внеклассные часы, которые мы можем провести по косметике, макияжу, имиджу и т.д., это и Мастер-классы по продукции в тихий час в актовом зале для работниц детского сада и т.д.). Обязательно принести для тестирования нашу продукцию. Главное – делать это в системе, если мы начинаем общаться с этой организацией, то ни в коем случае не бросать контакты после совершения покупки в этой организации, они должны знать, что они от нас могут получить. </a:t>
            </a:r>
          </a:p>
          <a:p>
            <a:endParaRPr lang="ru-RU" sz="1050" baseline="0" dirty="0" smtClean="0"/>
          </a:p>
          <a:p>
            <a:r>
              <a:rPr lang="ru-RU" sz="1050" baseline="0" dirty="0" smtClean="0"/>
              <a:t>Если вы работаете в ближайшем СПО или офисе к этой организации, расскажите, что являетесь ближайшим офисом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, обязательно упомяните о том, что наша компания делает большой акцент на благотворительности (рассказать о благотворительности компании и вашей команды, какой вы курируете детский дом или интернат). Самое важное – это расположить к себе руководство и наладить контакты.</a:t>
            </a:r>
          </a:p>
          <a:p>
            <a:endParaRPr lang="ru-RU" sz="1050" baseline="0" dirty="0" smtClean="0"/>
          </a:p>
          <a:p>
            <a:r>
              <a:rPr lang="ru-RU" sz="1050" baseline="0" dirty="0" smtClean="0"/>
              <a:t>Можно взять несколько вариантов наборов, которые мы можем предложить и сделать их фото, обязательно по разным ценовым категориям, чтобы у организации был выбор. Перед тем, как нам прийти в организацию с каталогом, можно отправить наши предложения и фото наборов по электронной почте (предварительно предупредив о письме, т.к. много писем уходит в спам) и предупредить о том, что придет представитель от нас. В завершении встречи не забывайте договариваться о следующей, вручать приглашение на мероприятия, которые проходят в ваших офисах или на крупные мероприятия вышестоящего спонсора (встречи </a:t>
            </a:r>
            <a:r>
              <a:rPr lang="ru-RU" sz="1050" baseline="0" dirty="0" err="1" smtClean="0"/>
              <a:t>Вэлнэс</a:t>
            </a:r>
            <a:r>
              <a:rPr lang="ru-RU" sz="1050" baseline="0" dirty="0" smtClean="0"/>
              <a:t>, Мастер-классы, Дни открытых дверей, Дни признания и т.д.). Приглашение отдавать минимум 1 раз в месяц.</a:t>
            </a:r>
          </a:p>
          <a:p>
            <a:r>
              <a:rPr lang="ru-RU" sz="1050" baseline="0" dirty="0" smtClean="0"/>
              <a:t>	</a:t>
            </a:r>
          </a:p>
          <a:p>
            <a:r>
              <a:rPr lang="ru-RU" sz="1050" baseline="0" dirty="0" smtClean="0"/>
              <a:t>Если контакт налажен и организация расположена к дальнейшему общению с вами, то нужно помнить о благодарности клиентам, клиенты сохраняют эти благодарности и помнят о них, например, открытки с Днем рождения сотрудников и о событиях, благодарственные письма, открытка клиенту разработанная со словами «Спасибо клиенту» за то, что он выбрал нашу продукцию.</a:t>
            </a:r>
          </a:p>
          <a:p>
            <a:endParaRPr lang="ru-RU" sz="1050" baseline="0" dirty="0" smtClean="0"/>
          </a:p>
          <a:p>
            <a:r>
              <a:rPr lang="ru-RU" sz="1050" baseline="0" dirty="0" smtClean="0"/>
              <a:t>	</a:t>
            </a:r>
            <a:endParaRPr lang="ru-RU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17343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1050" dirty="0" smtClean="0"/>
              <a:t>Предложение о регистрации делаем сразу каждому клиенту, чтобы он определился с выбором</a:t>
            </a:r>
            <a:r>
              <a:rPr lang="ru-RU" sz="1050" baseline="0" dirty="0" smtClean="0"/>
              <a:t> </a:t>
            </a:r>
            <a:r>
              <a:rPr lang="ru-RU" sz="1050" dirty="0" smtClean="0"/>
              <a:t>– быть Консультантом или клиентом. При небольших заказах (1-2 продукта) – оставляем клиентом, при крупных заказах</a:t>
            </a:r>
            <a:r>
              <a:rPr lang="ru-RU" sz="1050" baseline="0" dirty="0" smtClean="0"/>
              <a:t> – продемонстрировать </a:t>
            </a:r>
            <a:r>
              <a:rPr lang="ru-RU" sz="1050" dirty="0" smtClean="0"/>
              <a:t>выгоду регистрации.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Любая</a:t>
            </a:r>
            <a:r>
              <a:rPr lang="ru-RU" sz="1050" baseline="0" dirty="0" smtClean="0"/>
              <a:t> рекрутинговая кампания может послужить поводом сделать предложение клиенту о том, что можно стать новичком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 и не только получать дополнительный доход, но различные подарки по рекрутинговой кампании.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Хороший заказ, например, на 1200-1500 руб. – это тоже повод объяснить выгоду: в данном случае моментальную прибыли от продажи и объемную скидку, которую он заработает в компании.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Обязательно обращать внимание на заполненную анкету клиента на первой встрече, если его интересует заработок – можно и сразу предложить регистрацию в компании, а если пока другие предпочтения, то отложите предложение на следующий раз.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Заинтересованность клиентов может появиться, когда он начинает работать с каталогом самостоятельно и собирать заказы со своих знакомых, видя что это просто, приятно и прибыльно.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Девиз «Стал Консультантом – бери ответственность за своих клиентов на себя». Иногда возникают ситуации, в которых постоянный клиент, регистрируясь в компании и будучи уже Консультантом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, продолжает вести себя также, как клиент: ждет, когда ему принесут каталог, заказы и т.д., поэтому главная задача, чтобы после регистрации в компании объяснить клиенту, что мы ему поможем обучиться, пройти все тренинги и посетить все мероприятия, чтобы стать профессионалом, но ответственность за своих клиентов он взял на себя.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050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2650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Не секрет, что каждый из нас хотел бы иметь большую клиентскую базу. Предлагаем несколько советов для тех людей, которых вы увидели впервые.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Главное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–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любить и принимать клиентов,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такими, какие они есть, ведь все люди разные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Интересоваться семьей, работой, особенно детьми.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Не нужно ничего навязывать, так как многие этого не любят.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В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аша задача выдать информацию, чтобы клиент сам выбрал, что нужно именно ему.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Уметь задавать вопросы, чтобы понять потребности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клиента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Уметь возражение перевести в вопрос и сделать так, чтобы он сам же на него ответил.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Клиент становится постоянным,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благодаря нескольким критериям, по которым он будет оценивать Консультанта. У клиента это будет происходить неосознанно, но начиная с первой секунды общения, в первую очередь он будет оценивать Ваш внешний вид, поэтому </a:t>
            </a:r>
            <a:r>
              <a:rPr lang="ru-RU" sz="1050" b="1" i="1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имидж Консультанта 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очень ВАЖЕН на встрече. Далее на тренинге мы рассмотрим и обсудим, из чего складывается имидж Консультанта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Орифлэйм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1200" baseline="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Не менее важный фактор – это </a:t>
            </a:r>
            <a:r>
              <a:rPr lang="ru-RU" sz="1050" b="1" i="1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профессиональное обслуживание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, здесь мы будем говорить о знаниях, умениях и опыте, который мы имеем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, благодаря компании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Орифлэйм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 замечательной продукции, можем передать своему клиенту.</a:t>
            </a:r>
          </a:p>
          <a:p>
            <a:endParaRPr lang="ru-RU" sz="1050" b="1" i="1" kern="1200" baseline="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ru-RU" sz="1050" b="1" i="1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Этика.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dirty="0" smtClean="0"/>
              <a:t>Клиенты любят пунктуальных и аккуратных в расчетах</a:t>
            </a:r>
            <a:r>
              <a:rPr lang="ru-RU" sz="1050" baseline="0" dirty="0" smtClean="0"/>
              <a:t> Консультантов. В</a:t>
            </a:r>
            <a:r>
              <a:rPr lang="ru-RU" sz="1050" dirty="0" smtClean="0"/>
              <a:t>изиты должны</a:t>
            </a:r>
            <a:r>
              <a:rPr lang="ru-RU" sz="1050" baseline="0" dirty="0" smtClean="0"/>
              <a:t> проходить в заранее </a:t>
            </a:r>
            <a:r>
              <a:rPr lang="ru-RU" sz="1050" dirty="0" smtClean="0"/>
              <a:t>оговоренное время. Можно заранее уточнить у клиента,</a:t>
            </a:r>
            <a:r>
              <a:rPr lang="ru-RU" sz="1050" baseline="0" dirty="0" smtClean="0"/>
              <a:t> нужна ли будет сдача и подготовить мелкие деньги.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У нас в каталоге бизнес-аксессуаров есть уникальный блокнот для заказов, который поможет быть «на высоте» в</a:t>
            </a:r>
            <a:r>
              <a:rPr lang="ru-RU" sz="105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 работе с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клиентами. Обязательно заполняйте все колонки: когда приняли заказ, когда договорились отдать, сумма заказа. Первый листок отдаете клиенту, а второй, желтый, оставляете себе. Важно на бланке заказа написать клиенту: «СПАСИБО за ЗАКАЗ!»</a:t>
            </a:r>
          </a:p>
          <a:p>
            <a:endParaRPr lang="ru-RU" sz="105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Сервис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Включает в себя </a:t>
            </a:r>
            <a:r>
              <a:rPr lang="ru-RU" sz="1050" b="0" i="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обсуживание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клиентов в удобном для них месте в удобное время. Наличие инструментов 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на встрече с клиентом имеет огромное значение, от этого зависит успех встречи. Например, гораздо профессиональнее выглядит использование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блоттеров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при ПЕРВИЧНОМ тестировании ароматов, чем просто нанесение капель парфюма на кожу – ведь есть вероятность, что ароматы смешаются.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Тестирование продуктов – это знакомство клиента с нашей продукцией, оно происходит с помощью инструментов, например, каталога, но ничто не передает аромат или те ощущения, которые сможет испытать клиент при непосредственном знакомстве с этим продуктом. Поэтому я беру с собой на встречу с клиентом «продуктовую корзину» своих продуктов и эмоций, которыми хочу поделиться со своим клиентом.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1" i="1" kern="1200" baseline="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Индивидуальный подход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Покажите клиенту, что при предложении продукции вы принимаете в расчет его интересы, пожелания, предыдущие комментарии и т.п. Например, если клиент </a:t>
            </a:r>
            <a:r>
              <a:rPr lang="ru-RU" sz="1050" b="0" i="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упрмянул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об аллергии на мед и продукты жизнедеятельности пчел – не стоит ему предлагать специальный смягчающий крем, созданный на основе </a:t>
            </a:r>
            <a:r>
              <a:rPr lang="ru-RU" sz="1050" b="0" i="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пчелинного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воска, даже если этот продукт предлагается с отличной скидкой.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1" i="1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kern="120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Постпродажное</a:t>
            </a:r>
            <a:r>
              <a:rPr lang="ru-RU" sz="1050" b="1" i="1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обслуживание клиента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Частоту контактов с клиентом, в том числе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и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котактов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с целью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постпродажного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обслуживания, мы с вами рассмотрели ранее. Важно помнить о том, что проводя так называемые «продажи после продаж», вы повышаете градус доверия клиента к себе, показываете, что клиент важен для вас не только в момент, когда оплачивает заказ и что вы заинтересованы в комфорте каждого клиента.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Помните! По многим факторам клиент становится постоянным: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1.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Регулярное общение с клиентом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регулярная демонстрация каталога.</a:t>
            </a:r>
            <a:endParaRPr lang="ru-RU" sz="105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2.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Доброжелательность, искренность, активная жизненная позиция Консультанта.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Заблаговременное информирование об акциях, скидках и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спец.предложениях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каталога.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Возможность тестирования продукции и помощь в подборе средств.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Возможности получения продукции в удобное время в удобном месте.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Благодарность клиенту за заказы (как материальные, так и нематериальные. Например, приглашения на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пати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, Мастер-классы и т.п.).</a:t>
            </a:r>
          </a:p>
        </p:txBody>
      </p:sp>
    </p:spTree>
    <p:extLst>
      <p:ext uri="{BB962C8B-B14F-4D97-AF65-F5344CB8AC3E}">
        <p14:creationId xmlns:p14="http://schemas.microsoft.com/office/powerpoint/2010/main" val="411460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Самое главное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–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хорошо знать то, что вы продаете. Ведь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что именно означает «хороший продавец»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?  Это человек, который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досконально знает весь ассортимент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продукции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и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может рассказать так захватывающе, чтобы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захотелось приобрести даже не попробовав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Обязательно изучайте продукцию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–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это важно в нашей работе, так у может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возникнуть множество разных вопросов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. При выходе нового каталога, изучите его, пролистайте несколько раз,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чтобы найти выгодные предложения и большие скидки для последующего показа их клиентам. Важна поддержка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уже после продаж, ч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тобы клиент понимал,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что вы не хотите на нем заработать, вы проявляете заботу.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Профессиональное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обслуживание имеет огромное и важное значение при общении с клиентом! Мы обсудим не только навыки и знания, которые получим от своих спонсоров, но и ту интересную, полезную, важную информацию, которую мы хотим передать своему клиенту, узнавая ее на тренингах и семинарах компании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Орифлэйм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, у своих вышестоящих спонсоров, на сайте компании и т.д. Важное значение имеет общение и встречи с вашими клиентами, к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огда с клиентами качественно общаются, а именно это значит минимум 2-3 встречи в каталог, обязательные звонки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клиентам, после доставки заказа, звонки и смс-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ки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с поздравлениями: со всеми праздниками, имеющими для клиента большое значение (а это и Дни рождения семьи, годовщина свадьбы, День рождения кошечки или хомячка и т.д.), главное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относится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с большим вниманием к клиенту и заботой о нем. Клиенты «уходят» от нас из-за недостатка общения со своим Консультантом.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Обратите внимание, что на встрече с клиентом нужно внимательно слушать, что он вам говорит, например,</a:t>
            </a:r>
            <a:r>
              <a:rPr lang="ru-RU" sz="1050" baseline="0" dirty="0" smtClean="0"/>
              <a:t> где он покупает продукцию для себя, что для него является важным фактором при выборе продукта и т.д. поэтому не нужно предлагать клиенту дорогой продукт, который идет в каталоге без скидки, если он ранее покупал себе продукцию на рынке и дешевую. Нужно выбрать другую ценовую категорию для него и грамотно подобрать понравившиеся ему продукты.</a:t>
            </a:r>
            <a:endParaRPr lang="ru-RU" sz="1050" dirty="0" smtClean="0"/>
          </a:p>
          <a:p>
            <a:endParaRPr lang="ru-RU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1236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Говоря</a:t>
            </a:r>
            <a:r>
              <a:rPr lang="ru-RU" sz="1050" baseline="0" dirty="0" smtClean="0"/>
              <a:t> об имидже Консультанта, мы рассмотрим одежду и макияж, выполненный с помощью продуктов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, чтобы наглядно продемонстрировать качество и оттенки, использованные при создании макияжа. </a:t>
            </a:r>
          </a:p>
          <a:p>
            <a:r>
              <a:rPr lang="ru-RU" sz="1050" b="1" baseline="0" dirty="0" smtClean="0"/>
              <a:t>Выбор аромата</a:t>
            </a:r>
            <a:r>
              <a:rPr lang="ru-RU" sz="1050" baseline="0" dirty="0" smtClean="0"/>
              <a:t> – это целая церемония, так как аромат – это часть образа, он подходит к вашему сегодняшнему настроению, то, как вы хотите чувствовать себя – зависит только от выбора аромата, ведь именно он будет сопровождать вас в течение дня. </a:t>
            </a:r>
          </a:p>
          <a:p>
            <a:r>
              <a:rPr lang="ru-RU" sz="1050" b="1" baseline="0" dirty="0" smtClean="0"/>
              <a:t>Аксессуары</a:t>
            </a:r>
            <a:r>
              <a:rPr lang="ru-RU" sz="1050" baseline="0" dirty="0" smtClean="0"/>
              <a:t>: бижутерия, шарфик, сумочка из текущего каталога – это «фишка», которая обращает на себя внимание при встрече. Таким образом мы привлекаем внимание и повышаем продажи, соответственно, получаем больше прибыли. Используйте корпоративные материалы и инструменты на встрече начиная с визитки и заканчивая шариковой ручкой и пакетом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. Помни про девиз каждой встречи: «Будь честным с клиентом, как с самим собой», т.е. подбирай продукцию как самому себе, ничего не скрывая и не обманывая клиента, его благодарность будет выражаться в постоянных заказах.</a:t>
            </a:r>
          </a:p>
          <a:p>
            <a:r>
              <a:rPr lang="ru-RU" sz="1050" dirty="0" smtClean="0"/>
              <a:t>Обязательно соответствуйте имиджу Консультанта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,</a:t>
            </a:r>
            <a:r>
              <a:rPr lang="ru-RU" sz="1050" baseline="0" dirty="0" smtClean="0"/>
              <a:t> </a:t>
            </a:r>
            <a:r>
              <a:rPr lang="ru-RU" sz="1050" dirty="0" smtClean="0"/>
              <a:t>Консультанта косметической компании! Отправляясь на встречу с клиентом, тщательно продумайте свой внешний вид, одежду, аксессуары, прическу и т.д. Очень приятно видеть Консультанта, который внешне выглядит опрятно и ухоженно: аккуратный маникюр, макияж, глядя на этого человека сразу можно сказать, что он представляет солидную компанию – компанию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.</a:t>
            </a:r>
          </a:p>
          <a:p>
            <a:r>
              <a:rPr lang="ru-RU" sz="1050" dirty="0" smtClean="0"/>
              <a:t>Первая встреча и первое впечатление – основа развития отношений с клиентом. Начните встречу с искренней</a:t>
            </a:r>
            <a:r>
              <a:rPr lang="ru-RU" sz="1050" baseline="0" dirty="0" smtClean="0"/>
              <a:t> улыбки! Чем шире и естественнее будет улыбка, тем выше и результативнее будут продажи и теплее пройдет встреча! Если сейчас вы улыбаетесь, запомните эту улыбку, мысленно «зафиксируйте» свою улыбку и именно </a:t>
            </a:r>
            <a:r>
              <a:rPr lang="en-US" sz="1050" baseline="0" dirty="0" smtClean="0"/>
              <a:t>c</a:t>
            </a:r>
            <a:r>
              <a:rPr lang="ru-RU" sz="1050" baseline="0" dirty="0" smtClean="0"/>
              <a:t> ней идите на встречу к своему клиенту. Будьте позитивны, эмоциональны, доброжелательны, не стесняйтесь делиться своими эмоциями. Людей притягивают позитивно настроенные люди.</a:t>
            </a:r>
          </a:p>
          <a:p>
            <a:r>
              <a:rPr lang="ru-RU" sz="1050" dirty="0" smtClean="0"/>
              <a:t>На фото справа вы видите встречу Консультанта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 (она в деловом костюме, с корпоративной сумкой, в которой принесла заказ своему клиенту). На втором фото справа вы видите женщину, которая пришла в на встречу с клиентом как будто шла в магазин: повседневная одежда, в одном пакете находятся и чистящие средства, и продукция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, которую она принесла своему клиенту, а также, не посмотрев каталог, пишет на «клочке» бумаги следующий заказ своего клиента! Этот вариант</a:t>
            </a:r>
            <a:r>
              <a:rPr lang="ru-RU" sz="1050" baseline="0" dirty="0" smtClean="0"/>
              <a:t> недопустим для профессионального Консультанта!</a:t>
            </a:r>
            <a:r>
              <a:rPr lang="ru-RU" sz="105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40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baseline="0" dirty="0" smtClean="0"/>
              <a:t>На слайде вы видите рекомендуемый список необходимых инструментов для встречи с нашими любимыми клиентами. Он может периодически меняться: что-то будет добавляться, что-то, наоборот, удаляться. На слайде для вас рекомендация успешных Лидеров – а вы состав выбираете сами. Проверьте, готовы ли вы к встрече с клиентом?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каталог текущий, будущий, каталог </a:t>
            </a:r>
            <a:r>
              <a:rPr lang="ru-RU" sz="1050" dirty="0" err="1" smtClean="0"/>
              <a:t>Вэлнэс</a:t>
            </a:r>
            <a:endParaRPr lang="ru-RU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набор пробников 			код 96006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приглашение на Мастер-класс 	код 517271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анкета для клиента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крем для рук из набора 		код 518180  (плюс любой другой код 13366,13365)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справочник по уходу за кожей 	код 514853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справочник по краскам 		код 514855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карточка Консультанта 		код 516299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err="1" smtClean="0"/>
              <a:t>календарики</a:t>
            </a:r>
            <a:r>
              <a:rPr lang="ru-RU" sz="1050" dirty="0" smtClean="0"/>
              <a:t> (вместо визиток)	код 516353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блокнот для заказов  			код 92102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ручка  					код 26633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анкета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  			код 516305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приглашение на </a:t>
            </a:r>
            <a:r>
              <a:rPr lang="ru-RU" sz="1050" dirty="0" err="1" smtClean="0"/>
              <a:t>Вэлнэс</a:t>
            </a:r>
            <a:r>
              <a:rPr lang="ru-RU" sz="1050" dirty="0" smtClean="0"/>
              <a:t>-встречу   	код 517282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приглашение на </a:t>
            </a:r>
            <a:r>
              <a:rPr lang="ru-RU" sz="1050" dirty="0" err="1" smtClean="0"/>
              <a:t>бьюти</a:t>
            </a:r>
            <a:r>
              <a:rPr lang="ru-RU" sz="1050" dirty="0" smtClean="0"/>
              <a:t>-встречу    	код 517281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блокнот для записей (кто, где, когда)</a:t>
            </a:r>
          </a:p>
          <a:p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Заказы клиентам лучше всего доставлять в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эко-пакетах с логотипом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загрязняющих</a:t>
            </a:r>
            <a:r>
              <a:rPr lang="ru-RU" sz="105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окружающую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среду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050" dirty="0" smtClean="0"/>
              <a:t>Мы всегда предлагаем лучшее обслуживание и первоклассный сервис для наших клиентов,</a:t>
            </a:r>
            <a:r>
              <a:rPr lang="ru-RU" sz="1050" baseline="0" dirty="0" smtClean="0"/>
              <a:t> поэтому можем предложить услугу по оформлению продукции</a:t>
            </a:r>
            <a:r>
              <a:rPr lang="ru-RU" sz="1050" dirty="0" smtClean="0"/>
              <a:t> в праздничную упаковку. 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При себе важно всегда иметь визитки и приглашение на Мастер-класс или</a:t>
            </a:r>
            <a:r>
              <a:rPr lang="ru-RU" sz="1050" baseline="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дегустацию,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которые проводится у вас в системе.</a:t>
            </a:r>
          </a:p>
          <a:p>
            <a:endParaRPr lang="ru-RU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8836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Самое главное вложение в ваш бизнес с </a:t>
            </a:r>
            <a:r>
              <a:rPr lang="ru-RU" sz="1050" dirty="0" err="1" smtClean="0"/>
              <a:t>Орифлэйм</a:t>
            </a:r>
            <a:r>
              <a:rPr lang="ru-RU" sz="1050" baseline="0" dirty="0" smtClean="0"/>
              <a:t> – это покупка минимум 5 шт. каталогов. Откройте свои пять «магазинов» и увеличьте доход минимум в пять раз. Ваш магазин (каталог) будет работать 24 часа в сутки! Новый каталог – это новый повод для встречи со своим клиентом. </a:t>
            </a:r>
            <a:endParaRPr lang="ru-RU" sz="105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05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«Работающий» каталог</a:t>
            </a:r>
            <a:r>
              <a:rPr lang="ru-RU" sz="1050" baseline="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слияние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творчества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дизайнеров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sz="1050" baseline="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маркетологов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вашего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внимания, он должен выглядеть</a:t>
            </a:r>
            <a:r>
              <a:rPr lang="ru-RU" sz="105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следующим образом. </a:t>
            </a:r>
            <a:r>
              <a:rPr lang="ru-RU" sz="1050" i="1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(Демонстрируем действующий </a:t>
            </a:r>
            <a:r>
              <a:rPr lang="ru-RU" sz="1050" i="1" dirty="0" smtClean="0"/>
              <a:t>каталог с закладками, могут быть несколько вариантов. Выберите удобный для себя.) </a:t>
            </a:r>
          </a:p>
          <a:p>
            <a:r>
              <a:rPr lang="ru-RU" sz="1050" b="0" dirty="0" smtClean="0">
                <a:solidFill>
                  <a:srgbClr val="FFFF00"/>
                </a:solidFill>
              </a:rPr>
              <a:t>Например, Директор из г. Новокуйбышевск, </a:t>
            </a:r>
            <a:r>
              <a:rPr lang="ru-RU" sz="1050" b="1" dirty="0" smtClean="0">
                <a:solidFill>
                  <a:srgbClr val="FFFF00"/>
                </a:solidFill>
              </a:rPr>
              <a:t>Инна </a:t>
            </a:r>
            <a:r>
              <a:rPr lang="ru-RU" sz="1050" b="1" dirty="0" err="1" smtClean="0">
                <a:solidFill>
                  <a:srgbClr val="FFFF00"/>
                </a:solidFill>
              </a:rPr>
              <a:t>Кондулукова</a:t>
            </a:r>
            <a:r>
              <a:rPr lang="ru-RU" sz="1050" b="0" dirty="0" smtClean="0">
                <a:solidFill>
                  <a:srgbClr val="FFFF00"/>
                </a:solidFill>
              </a:rPr>
              <a:t>,</a:t>
            </a:r>
            <a:r>
              <a:rPr lang="ru-RU" sz="1050" b="1" dirty="0" smtClean="0">
                <a:solidFill>
                  <a:srgbClr val="FFFF00"/>
                </a:solidFill>
              </a:rPr>
              <a:t> </a:t>
            </a:r>
            <a:r>
              <a:rPr lang="ru-RU" sz="1050" b="0" dirty="0" smtClean="0">
                <a:solidFill>
                  <a:srgbClr val="FFFF00"/>
                </a:solidFill>
              </a:rPr>
              <a:t>пользуется разноцветными</a:t>
            </a:r>
            <a:r>
              <a:rPr lang="ru-RU" sz="1050" b="0" baseline="0" dirty="0" smtClean="0">
                <a:solidFill>
                  <a:srgbClr val="FFFF00"/>
                </a:solidFill>
              </a:rPr>
              <a:t> закладками, означающими</a:t>
            </a:r>
            <a:r>
              <a:rPr lang="ru-RU" sz="1050" b="0" dirty="0" smtClean="0">
                <a:solidFill>
                  <a:srgbClr val="FFFF00"/>
                </a:solidFill>
              </a:rPr>
              <a:t> следующее:</a:t>
            </a:r>
          </a:p>
          <a:p>
            <a:pPr marL="171450" indent="-171450">
              <a:buFontTx/>
              <a:buChar char="-"/>
            </a:pPr>
            <a:r>
              <a:rPr lang="ru-RU" sz="1050" b="0" dirty="0" smtClean="0">
                <a:solidFill>
                  <a:srgbClr val="FFFF00"/>
                </a:solidFill>
              </a:rPr>
              <a:t>зеленый </a:t>
            </a:r>
            <a:r>
              <a:rPr lang="ru-RU" sz="1050" b="0" baseline="0" dirty="0" smtClean="0">
                <a:solidFill>
                  <a:srgbClr val="FFFF00"/>
                </a:solidFill>
              </a:rPr>
              <a:t>– </a:t>
            </a:r>
            <a:r>
              <a:rPr lang="ru-RU" sz="1050" b="0" dirty="0" smtClean="0">
                <a:solidFill>
                  <a:srgbClr val="FFFF00"/>
                </a:solidFill>
              </a:rPr>
              <a:t>«Я рекомендую» </a:t>
            </a:r>
          </a:p>
          <a:p>
            <a:pPr marL="171450" indent="-171450">
              <a:buFontTx/>
              <a:buChar char="-"/>
            </a:pPr>
            <a:r>
              <a:rPr lang="ru-RU" sz="1050" b="0" dirty="0" smtClean="0">
                <a:solidFill>
                  <a:srgbClr val="FFFF00"/>
                </a:solidFill>
              </a:rPr>
              <a:t>красный </a:t>
            </a:r>
            <a:r>
              <a:rPr lang="ru-RU" sz="1050" b="0" baseline="0" dirty="0" smtClean="0">
                <a:solidFill>
                  <a:srgbClr val="FFFF00"/>
                </a:solidFill>
              </a:rPr>
              <a:t>– </a:t>
            </a:r>
            <a:r>
              <a:rPr lang="ru-RU" sz="1050" b="0" dirty="0" smtClean="0">
                <a:solidFill>
                  <a:srgbClr val="FFFF00"/>
                </a:solidFill>
              </a:rPr>
              <a:t>«новинка»  </a:t>
            </a:r>
          </a:p>
          <a:p>
            <a:pPr marL="171450" indent="-171450">
              <a:buFontTx/>
              <a:buChar char="-"/>
            </a:pPr>
            <a:r>
              <a:rPr lang="ru-RU" sz="1050" b="0" dirty="0" smtClean="0">
                <a:solidFill>
                  <a:srgbClr val="FFFF00"/>
                </a:solidFill>
              </a:rPr>
              <a:t>желтый</a:t>
            </a:r>
            <a:r>
              <a:rPr lang="ru-RU" sz="1050" b="0" baseline="0" dirty="0" smtClean="0">
                <a:solidFill>
                  <a:srgbClr val="FFFF00"/>
                </a:solidFill>
              </a:rPr>
              <a:t> – </a:t>
            </a:r>
            <a:r>
              <a:rPr lang="ru-RU" sz="1050" b="0" dirty="0" smtClean="0">
                <a:solidFill>
                  <a:srgbClr val="FFFF00"/>
                </a:solidFill>
              </a:rPr>
              <a:t>«интересное предложение».</a:t>
            </a:r>
          </a:p>
          <a:p>
            <a:pPr marL="0" indent="0">
              <a:buFontTx/>
              <a:buNone/>
            </a:pPr>
            <a:r>
              <a:rPr lang="ru-RU" sz="1050" b="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ru-RU" sz="1050" b="0" dirty="0" smtClean="0">
                <a:solidFill>
                  <a:srgbClr val="FFFF00"/>
                </a:solidFill>
              </a:rPr>
              <a:t>На первой странице каталога перед логотипом «</a:t>
            </a:r>
            <a:r>
              <a:rPr lang="ru-RU" sz="1050" b="0" dirty="0" err="1" smtClean="0">
                <a:solidFill>
                  <a:srgbClr val="FFFF00"/>
                </a:solidFill>
              </a:rPr>
              <a:t>Орифлэйм</a:t>
            </a:r>
            <a:r>
              <a:rPr lang="ru-RU" sz="1050" b="0" dirty="0" smtClean="0">
                <a:solidFill>
                  <a:srgbClr val="FFFF00"/>
                </a:solidFill>
              </a:rPr>
              <a:t>» она </a:t>
            </a:r>
            <a:r>
              <a:rPr lang="ru-RU" sz="1050" b="0" dirty="0" err="1" smtClean="0">
                <a:solidFill>
                  <a:srgbClr val="FFFF00"/>
                </a:solidFill>
              </a:rPr>
              <a:t>пишет:«Мой</a:t>
            </a:r>
            <a:r>
              <a:rPr lang="ru-RU" sz="1050" b="0" dirty="0" smtClean="0">
                <a:solidFill>
                  <a:srgbClr val="FFFF00"/>
                </a:solidFill>
              </a:rPr>
              <a:t> клиент</a:t>
            </a:r>
            <a:r>
              <a:rPr lang="ru-RU" sz="1050" b="0" baseline="0" dirty="0" smtClean="0">
                <a:solidFill>
                  <a:srgbClr val="FFFF00"/>
                </a:solidFill>
              </a:rPr>
              <a:t> - </a:t>
            </a:r>
            <a:r>
              <a:rPr lang="ru-RU" sz="1050" b="0" dirty="0" smtClean="0">
                <a:solidFill>
                  <a:srgbClr val="FFFF00"/>
                </a:solidFill>
              </a:rPr>
              <a:t>моё вдохновение» и внутри каталога минимум три «волшебных сердца»</a:t>
            </a:r>
            <a:r>
              <a:rPr lang="ru-RU" sz="1050" b="0" baseline="0" dirty="0" smtClean="0">
                <a:solidFill>
                  <a:srgbClr val="FFFF00"/>
                </a:solidFill>
              </a:rPr>
              <a:t> –</a:t>
            </a:r>
            <a:r>
              <a:rPr lang="ru-RU" sz="1050" b="0" dirty="0" smtClean="0">
                <a:solidFill>
                  <a:srgbClr val="FFFF00"/>
                </a:solidFill>
              </a:rPr>
              <a:t> наклейка от нее с любовью! Такой каталог всегда при ней. С таким каталогом на возражение: «Я уже видел такой каталог….» всегда есть ответ Консультанта: «А мой каталог вы еще не видели!». Чаще всего это вызывает</a:t>
            </a:r>
            <a:r>
              <a:rPr lang="ru-RU" sz="1050" b="0" baseline="0" dirty="0" smtClean="0">
                <a:solidFill>
                  <a:srgbClr val="FFFF00"/>
                </a:solidFill>
              </a:rPr>
              <a:t> </a:t>
            </a:r>
            <a:r>
              <a:rPr lang="ru-RU" sz="1050" b="0" dirty="0" smtClean="0">
                <a:solidFill>
                  <a:srgbClr val="FFFF00"/>
                </a:solidFill>
              </a:rPr>
              <a:t>улыбку, человек берет каталог и 70% людей делают заказ.</a:t>
            </a:r>
          </a:p>
          <a:p>
            <a:endParaRPr lang="ru-RU" sz="1050" dirty="0" smtClean="0"/>
          </a:p>
          <a:p>
            <a:r>
              <a:rPr lang="ru-RU" sz="1050" dirty="0" smtClean="0"/>
              <a:t>Более подробно</a:t>
            </a:r>
            <a:r>
              <a:rPr lang="ru-RU" sz="1050" baseline="0" dirty="0" smtClean="0"/>
              <a:t> о работе с каталогом, вы узнаете на тренинге «Как работать с каталогом».</a:t>
            </a:r>
            <a:endParaRPr lang="ru-RU" sz="105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105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105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733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Набор пробников – это важный инструмент для работы с клиентами. О том, как правильно его использовать, как тестировать ароматы с помощью </a:t>
            </a:r>
            <a:r>
              <a:rPr lang="ru-RU" sz="1050" dirty="0" err="1" smtClean="0"/>
              <a:t>блоттеров</a:t>
            </a:r>
            <a:r>
              <a:rPr lang="ru-RU" sz="1050" dirty="0" smtClean="0"/>
              <a:t> и какой цвет пробника</a:t>
            </a:r>
            <a:r>
              <a:rPr lang="ru-RU" sz="1050" baseline="0" dirty="0" smtClean="0"/>
              <a:t> помады соответствует какой серии в каталоге, а также о многом другом вы можете узнать у своего вышестоящего спонсора или на следующих наших тренингах. Всегда носите с собой набор пробников, таким образом вы сможете дать возможность клиенту попробовать продукцию и убедиться в ее отличном качестве. Набор пробников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будет стоить для новичка в течении 21 дня с момента регистрации всего</a:t>
            </a:r>
            <a:r>
              <a:rPr lang="ru-RU" sz="105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449 руб.</a:t>
            </a:r>
            <a:r>
              <a:rPr lang="ru-RU" sz="105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sz="1050" baseline="0" dirty="0" smtClean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 не забывайте об этом предложении.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Примеры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продуктов для демонстрации клиентам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вы видите на слайде. </a:t>
            </a:r>
          </a:p>
          <a:p>
            <a:endParaRPr lang="ru-RU" sz="1050" kern="1200" baseline="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Ваша продуктовая корзина может меняться каждый каталог, рекомендуем включать в ее состав: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любую новинку из текущего каталога,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продукт, если он идет по акции в текущем каталоге, чтобы сделать акцент именно на нем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средства первой необходимости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и, конечно, ваши любимые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812716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baseline="0" dirty="0" smtClean="0"/>
              <a:t>Вы узнаете о том, как увеличить количество постоянных клиентов. Это очень важная тема, так как наличие постоянных клиентов – это стабильный доход, который может расти при увеличении клиентской базы.</a:t>
            </a:r>
          </a:p>
          <a:p>
            <a:endParaRPr lang="ru-RU" sz="105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050" baseline="0" dirty="0" smtClean="0"/>
              <a:t>Как перевести клиента в статус постоянного?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50" baseline="0" dirty="0" smtClean="0"/>
              <a:t>Как создать доверительные отношения?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50" baseline="0" dirty="0" smtClean="0"/>
              <a:t>Как обслуживать постоянных клиентов?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50" baseline="0" dirty="0" smtClean="0"/>
              <a:t>Какие инструменты помогут вам в работе?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47064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89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r>
              <a:rPr lang="ru-RU" sz="1050" dirty="0" smtClean="0"/>
              <a:t>По статистике,</a:t>
            </a:r>
            <a:r>
              <a:rPr lang="ru-RU" sz="1050" baseline="0" dirty="0" smtClean="0"/>
              <a:t> клиент приносит Консультанту в среднем 19 ББ за период действия каталога</a:t>
            </a:r>
            <a:r>
              <a:rPr lang="en-US" sz="1050" baseline="0" dirty="0" smtClean="0"/>
              <a:t> (</a:t>
            </a:r>
            <a:r>
              <a:rPr lang="ru-RU" sz="1050" baseline="0" dirty="0" smtClean="0"/>
              <a:t>примерно 760 руб. по ценам каталога</a:t>
            </a:r>
            <a:r>
              <a:rPr lang="en-US" sz="1050" baseline="0" dirty="0" smtClean="0"/>
              <a:t>)</a:t>
            </a:r>
            <a:r>
              <a:rPr lang="ru-RU" sz="1050" baseline="0" dirty="0" smtClean="0"/>
              <a:t>.</a:t>
            </a:r>
          </a:p>
          <a:p>
            <a:pPr eaLnBrk="1"/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Оксана Борисова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, 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Старший Золотой Директор из Самары,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принимавшая участие в создании тренинга, рекомендует создать базу постоянных клиентов в количестве 50 человек. Давайте подсчитаем, какой доход может принести нам личный объем продаж 950 ББ (50 клиентов Х 19ББ) за период:</a:t>
            </a:r>
          </a:p>
          <a:p>
            <a:pPr eaLnBrk="1"/>
            <a:endParaRPr lang="ru-RU" sz="105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ОП = 950 ББ х </a:t>
            </a:r>
            <a:r>
              <a:rPr lang="en-US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41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сом(средняя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стоимость 1 ББ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)=38 950 сом.</a:t>
            </a:r>
            <a:endParaRPr lang="ru-RU" sz="105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ДЦ = ОП*1,18 (НДС) =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38 950 *1,18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=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45 961 сом.</a:t>
            </a:r>
            <a:endParaRPr lang="ru-RU" sz="105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ПЦ = ДЦ + 22% =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56 072  сом.</a:t>
            </a:r>
            <a:endParaRPr lang="ru-RU" sz="105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Немедленная прибыль (НП) – это разница между ПЦ и ДЦ, в нашем случае НП = 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10 111сом.</a:t>
            </a:r>
            <a:endParaRPr lang="ru-RU" sz="1050" b="1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="1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Это </a:t>
            </a:r>
            <a:r>
              <a:rPr lang="ru-RU" sz="1050" b="1" u="none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первое</a:t>
            </a:r>
            <a:r>
              <a:rPr lang="ru-RU" sz="1050" b="1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, из чего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</a:t>
            </a:r>
            <a:r>
              <a:rPr lang="ru-RU" sz="1050" b="1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складывается доход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Консультанта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. </a:t>
            </a:r>
            <a:endParaRPr lang="ru-RU" sz="105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="1" u="none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Вторая статья дохода </a:t>
            </a:r>
            <a:r>
              <a:rPr lang="ru-RU" sz="105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– это объемная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скидка (ОС) в размере 9%. ОС = 950 ББ х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41 сом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х 9% = 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3 505 сом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.</a:t>
            </a:r>
            <a:endParaRPr lang="ru-RU" sz="105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И третье составляющее дохода 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– это бонус Премьер-клуба, который в данном случае составит 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2100 сом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.</a:t>
            </a:r>
            <a:endParaRPr lang="ru-RU" sz="105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endParaRPr lang="ru-RU" sz="105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Важно также помнить, что у такого Консультанта будет 250 Баллов в Программе Лояльности, а также возможность приобрести один продукт со скидкой 50% как участнику Премьер-клуба. Примерная выгода этих преимуществ (разница между потребительской ценой выбранных продуктов и ценой, по которой их приобрел Консультант) составит 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3 000 сом.</a:t>
            </a:r>
            <a:endParaRPr lang="ru-RU" sz="1050" b="1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Итого, Консультант, качественно обслуживающий 50 постоянных клиентов за период действия каталога, составляет </a:t>
            </a:r>
            <a:r>
              <a:rPr lang="ru-RU" sz="1050" b="1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18 716 сом.</a:t>
            </a:r>
            <a:r>
              <a:rPr lang="ru-RU" sz="1050" b="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, </a:t>
            </a:r>
            <a:r>
              <a:rPr lang="ru-RU" sz="1050" b="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а з</a:t>
            </a:r>
            <a:r>
              <a:rPr lang="ru-RU" sz="105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а год эта сумма составит </a:t>
            </a:r>
            <a:r>
              <a:rPr lang="ru-RU" sz="1050" b="1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318 172 сом!</a:t>
            </a:r>
            <a:endParaRPr lang="ru-RU" sz="1050" b="1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endParaRPr lang="ru-RU" sz="105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eaLnBrk="1"/>
            <a:r>
              <a:rPr lang="ru-RU" sz="105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Как вы считаете, это достойная прибавка к вашему основному источнику получения дохода?! У вас есть идеи,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на что потратить такую внушительную сумму? </a:t>
            </a:r>
            <a:r>
              <a:rPr lang="ru-RU" sz="105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Может, поделитесь с нами</a:t>
            </a:r>
            <a:r>
              <a:rPr lang="ru-RU" sz="1050" baseline="0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?</a:t>
            </a:r>
            <a:endParaRPr lang="ru-RU" sz="2400" baseline="0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5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Конечно, 950 ББ за каталог – это</a:t>
            </a:r>
            <a:r>
              <a:rPr lang="ru-RU" sz="1050" baseline="0" dirty="0" smtClean="0"/>
              <a:t> немало, этот объем продаж еще нужно получить, продавая регулярно. И вот встает вопрос о вашем отношении к продажам. Одно дело – показать каталог дома и в институте, надеясь, что кто-нибудь обязательно что-то закажет, и совсем другое – планомерно работать с клиентами на постоянной основе, создавая комфортные условия для заказа и не забывая при этом искать новых. Все это так или иначе называется одним словом – «продажи»!</a:t>
            </a:r>
          </a:p>
          <a:p>
            <a:endParaRPr lang="ru-RU" sz="1050" dirty="0" smtClean="0"/>
          </a:p>
          <a:p>
            <a:r>
              <a:rPr lang="ru-RU" sz="1050" dirty="0" smtClean="0"/>
              <a:t>А что вы думаете о продажах?</a:t>
            </a:r>
            <a:r>
              <a:rPr lang="ru-RU" sz="1050" baseline="0" dirty="0" smtClean="0"/>
              <a:t> </a:t>
            </a:r>
            <a:r>
              <a:rPr lang="ru-RU" sz="1050" dirty="0" smtClean="0"/>
              <a:t>Что «продажи» означают</a:t>
            </a:r>
            <a:r>
              <a:rPr lang="ru-RU" sz="1050" baseline="0" dirty="0" smtClean="0"/>
              <a:t> именно </a:t>
            </a:r>
            <a:r>
              <a:rPr lang="ru-RU" sz="1050" dirty="0" smtClean="0"/>
              <a:t>для вас?</a:t>
            </a:r>
          </a:p>
          <a:p>
            <a:endParaRPr lang="ru-RU" sz="1050" dirty="0" smtClean="0"/>
          </a:p>
          <a:p>
            <a:r>
              <a:rPr lang="ru-RU" sz="1050" dirty="0" smtClean="0"/>
              <a:t>Успешные продавцы считают, что </a:t>
            </a:r>
            <a:r>
              <a:rPr lang="ru-RU" sz="1050" b="1" dirty="0" smtClean="0"/>
              <a:t>продажи</a:t>
            </a:r>
            <a:r>
              <a:rPr lang="ru-RU" sz="1050" b="1" baseline="0" dirty="0" smtClean="0"/>
              <a:t> – </a:t>
            </a:r>
            <a:r>
              <a:rPr lang="ru-RU" sz="1050" b="1" dirty="0" smtClean="0"/>
              <a:t>это помощь </a:t>
            </a:r>
            <a:r>
              <a:rPr lang="ru-RU" sz="1050" b="0" baseline="0" dirty="0" smtClean="0"/>
              <a:t>в принятии решения, которое в итоге принесет покупателю пользу, а именно</a:t>
            </a:r>
            <a:r>
              <a:rPr lang="ru-RU" sz="1050" dirty="0" smtClean="0"/>
              <a:t>:</a:t>
            </a:r>
          </a:p>
          <a:p>
            <a:endParaRPr lang="ru-RU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помочь</a:t>
            </a:r>
            <a:r>
              <a:rPr lang="ru-RU" sz="1050" baseline="0" dirty="0" smtClean="0"/>
              <a:t> </a:t>
            </a:r>
            <a:r>
              <a:rPr lang="ru-RU" sz="1050" dirty="0" smtClean="0"/>
              <a:t>выбрать себе именно то, что нужно из 1000 наименований косметических продуктов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доставка на удобный для клиента адрес</a:t>
            </a:r>
            <a:endParaRPr lang="ru-RU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индивидуальный подход:</a:t>
            </a:r>
            <a:r>
              <a:rPr lang="ru-RU" sz="1050" baseline="0" dirty="0" smtClean="0"/>
              <a:t> </a:t>
            </a:r>
            <a:r>
              <a:rPr lang="ru-RU" sz="1050" dirty="0" smtClean="0"/>
              <a:t>если нужен подарок – поможем с упаковкой, если нужен уход за лицом,</a:t>
            </a:r>
            <a:r>
              <a:rPr lang="ru-RU" sz="1050" baseline="0" dirty="0" smtClean="0"/>
              <a:t> но бюджет о</a:t>
            </a:r>
            <a:r>
              <a:rPr lang="ru-RU" sz="1050" dirty="0" smtClean="0"/>
              <a:t>чень ограничен</a:t>
            </a:r>
            <a:r>
              <a:rPr lang="ru-RU" sz="1050" baseline="0" dirty="0" smtClean="0"/>
              <a:t> – </a:t>
            </a:r>
            <a:r>
              <a:rPr lang="ru-RU" sz="1050" dirty="0" smtClean="0"/>
              <a:t>подберем оптимальный</a:t>
            </a:r>
            <a:r>
              <a:rPr lang="ru-RU" sz="1050" baseline="0" dirty="0" smtClean="0"/>
              <a:t> вариант и т.п.</a:t>
            </a:r>
          </a:p>
          <a:p>
            <a:endParaRPr lang="ru-RU" sz="1050" dirty="0" smtClean="0"/>
          </a:p>
          <a:p>
            <a:r>
              <a:rPr lang="ru-RU" sz="1050" dirty="0" smtClean="0"/>
              <a:t>Вы согласны, что </a:t>
            </a:r>
            <a:r>
              <a:rPr lang="ru-RU" sz="1050" baseline="0" dirty="0" smtClean="0"/>
              <a:t>п</a:t>
            </a:r>
            <a:r>
              <a:rPr lang="ru-RU" sz="1050" dirty="0" smtClean="0"/>
              <a:t>родажи</a:t>
            </a:r>
            <a:r>
              <a:rPr lang="ru-RU" sz="1050" baseline="0" dirty="0" smtClean="0"/>
              <a:t> – </a:t>
            </a:r>
            <a:r>
              <a:rPr lang="ru-RU" sz="1050" dirty="0" smtClean="0"/>
              <a:t>это помощь!? Но правильное отношение к продажам</a:t>
            </a:r>
            <a:r>
              <a:rPr lang="ru-RU" sz="1050" baseline="0" dirty="0" smtClean="0"/>
              <a:t> – это еще далеко не все</a:t>
            </a:r>
            <a:r>
              <a:rPr lang="ru-RU" sz="1050" dirty="0" smtClean="0"/>
              <a:t>. Необходимо выработать правильное отношение к себе. Какая основная</a:t>
            </a:r>
            <a:r>
              <a:rPr lang="ru-RU" sz="1050" baseline="0" dirty="0" smtClean="0"/>
              <a:t> о</a:t>
            </a:r>
            <a:r>
              <a:rPr lang="ru-RU" sz="1050" dirty="0" smtClean="0"/>
              <a:t>шибка у начинающих Консультантов?</a:t>
            </a:r>
            <a:r>
              <a:rPr lang="ru-RU" sz="1050" baseline="0" dirty="0" smtClean="0"/>
              <a:t> В процессе продажи в</a:t>
            </a:r>
            <a:r>
              <a:rPr lang="ru-RU" sz="1050" dirty="0" smtClean="0"/>
              <a:t>о взгляде</a:t>
            </a:r>
            <a:r>
              <a:rPr lang="ru-RU" sz="1050" baseline="0" dirty="0" smtClean="0"/>
              <a:t> можно прочесть просьбу: «</a:t>
            </a:r>
            <a:r>
              <a:rPr lang="ru-RU" sz="1050" dirty="0" smtClean="0"/>
              <a:t>Ну купите, пожалуйста»…</a:t>
            </a:r>
          </a:p>
          <a:p>
            <a:endParaRPr lang="ru-RU" sz="1050" dirty="0" smtClean="0"/>
          </a:p>
          <a:p>
            <a:r>
              <a:rPr lang="ru-RU" sz="1050" b="1" dirty="0" smtClean="0"/>
              <a:t>Помните: вы ничего не просите,</a:t>
            </a:r>
            <a:r>
              <a:rPr lang="ru-RU" sz="1050" b="1" baseline="0" dirty="0" smtClean="0"/>
              <a:t> наоборот предлагаете</a:t>
            </a:r>
            <a:r>
              <a:rPr lang="ru-RU" sz="1050" dirty="0" smtClean="0"/>
              <a:t>:</a:t>
            </a:r>
          </a:p>
          <a:p>
            <a:endParaRPr lang="ru-RU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возможность купить качественные продукты по выгодным</a:t>
            </a:r>
            <a:r>
              <a:rPr lang="ru-RU" sz="1050" baseline="0" dirty="0" smtClean="0"/>
              <a:t> </a:t>
            </a:r>
            <a:r>
              <a:rPr lang="ru-RU" sz="1050" dirty="0" smtClean="0"/>
              <a:t>ценам</a:t>
            </a:r>
            <a:endParaRPr lang="ru-RU" sz="105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отличный сервис и личную</a:t>
            </a:r>
            <a:r>
              <a:rPr lang="ru-RU" sz="1050" baseline="0" dirty="0" smtClean="0"/>
              <a:t> квалифицированную</a:t>
            </a:r>
            <a:r>
              <a:rPr lang="ru-RU" sz="1050" dirty="0" smtClean="0"/>
              <a:t> консультацию.</a:t>
            </a:r>
          </a:p>
          <a:p>
            <a:endParaRPr lang="ru-RU" sz="1050" dirty="0" smtClean="0"/>
          </a:p>
          <a:p>
            <a:pPr eaLnBrk="1"/>
            <a:endParaRPr lang="ru-RU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9715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И все же, постоянный клиент – кто это? В первую очередь</a:t>
            </a:r>
            <a:r>
              <a:rPr lang="ru-RU" sz="1050" baseline="0" dirty="0" smtClean="0"/>
              <a:t> – это </a:t>
            </a:r>
            <a:r>
              <a:rPr lang="ru-RU" sz="1050" dirty="0" smtClean="0"/>
              <a:t>человек, который </a:t>
            </a:r>
            <a:r>
              <a:rPr lang="ru-RU" sz="1050" b="1" u="none" dirty="0" smtClean="0"/>
              <a:t>видит</a:t>
            </a:r>
            <a:r>
              <a:rPr lang="ru-RU" sz="1050" dirty="0" smtClean="0"/>
              <a:t> каждый каталог,</a:t>
            </a:r>
            <a:r>
              <a:rPr lang="ru-RU" sz="1050" baseline="0" dirty="0" smtClean="0"/>
              <a:t> заказывает </a:t>
            </a:r>
            <a:r>
              <a:rPr lang="ru-RU" sz="1050" dirty="0" smtClean="0"/>
              <a:t>каждый период</a:t>
            </a:r>
            <a:r>
              <a:rPr lang="ru-RU" sz="1050" baseline="0" dirty="0" smtClean="0"/>
              <a:t> действия каталога</a:t>
            </a:r>
            <a:r>
              <a:rPr lang="ru-RU" sz="1050" dirty="0" smtClean="0"/>
              <a:t>, раз в два периода,</a:t>
            </a:r>
            <a:r>
              <a:rPr lang="ru-RU" sz="1050" baseline="0" dirty="0" smtClean="0"/>
              <a:t> или же раз </a:t>
            </a:r>
            <a:r>
              <a:rPr lang="ru-RU" sz="1050" dirty="0" smtClean="0"/>
              <a:t>в три</a:t>
            </a:r>
            <a:r>
              <a:rPr lang="ru-RU" sz="1050" baseline="0" dirty="0" smtClean="0"/>
              <a:t> </a:t>
            </a:r>
            <a:r>
              <a:rPr lang="ru-RU" sz="1050" dirty="0" smtClean="0"/>
              <a:t>– это не так</a:t>
            </a:r>
            <a:r>
              <a:rPr lang="ru-RU" sz="1050" baseline="0" dirty="0" smtClean="0"/>
              <a:t> важно, главное – это то, что </a:t>
            </a:r>
            <a:r>
              <a:rPr lang="ru-RU" sz="1050" dirty="0" smtClean="0"/>
              <a:t>независимо</a:t>
            </a:r>
            <a:r>
              <a:rPr lang="ru-RU" sz="1050" baseline="0" dirty="0" smtClean="0"/>
              <a:t> </a:t>
            </a:r>
            <a:r>
              <a:rPr lang="ru-RU" sz="1050" dirty="0" smtClean="0"/>
              <a:t>от регулярности</a:t>
            </a:r>
            <a:r>
              <a:rPr lang="ru-RU" sz="1050" baseline="0" dirty="0" smtClean="0"/>
              <a:t> заказа клиента, </a:t>
            </a:r>
            <a:r>
              <a:rPr lang="ru-RU" sz="1050" dirty="0" smtClean="0"/>
              <a:t>вы показываете ему каждый каталог.</a:t>
            </a:r>
          </a:p>
          <a:p>
            <a:r>
              <a:rPr lang="ru-RU" dirty="0" smtClean="0"/>
              <a:t>	</a:t>
            </a:r>
          </a:p>
          <a:p>
            <a:r>
              <a:rPr lang="ru-RU" baseline="0" dirty="0" smtClean="0"/>
              <a:t>Клиентскую базу </a:t>
            </a:r>
            <a:r>
              <a:rPr lang="ru-RU" dirty="0" smtClean="0"/>
              <a:t>можно</a:t>
            </a:r>
            <a:r>
              <a:rPr lang="ru-RU" baseline="0" dirty="0" smtClean="0"/>
              <a:t> пополнять среди: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="1" baseline="0" dirty="0" smtClean="0"/>
              <a:t>семьи, родственников, друзей и коллег</a:t>
            </a:r>
            <a:r>
              <a:rPr lang="ru-RU" b="0" baseline="0" dirty="0" smtClean="0"/>
              <a:t> – </a:t>
            </a:r>
            <a:r>
              <a:rPr lang="ru-RU" baseline="0" dirty="0" smtClean="0"/>
              <a:t>э</a:t>
            </a:r>
            <a:r>
              <a:rPr lang="ru-RU" dirty="0" smtClean="0"/>
              <a:t>то самый близкий круг. Они не всегда смогут поддержать ваш первый порыв «заработать на них деньги». Поэтому с этой группой рекомендуем работать методом «подсаживания». На ближайшие праздники или дни рождения, а иногда и просто так, дарите различные продукты, которые не требуют индивидуального подхода, но всегда нужны:</a:t>
            </a:r>
            <a:r>
              <a:rPr lang="ru-RU" baseline="0" dirty="0" smtClean="0"/>
              <a:t> </a:t>
            </a:r>
            <a:r>
              <a:rPr lang="ru-RU" dirty="0" smtClean="0"/>
              <a:t>кремы для рук, ног, тела, пробники ароматов. Попробовав подаренные продукты, люди начинают охотно листать каталоги и делать заказы</a:t>
            </a:r>
            <a:r>
              <a:rPr lang="ru-RU" dirty="0" smtClean="0">
                <a:latin typeface="Arial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Arial" charset="0"/>
              </a:rPr>
              <a:t>Среди</a:t>
            </a:r>
            <a:r>
              <a:rPr lang="ru-RU" baseline="0" dirty="0" smtClean="0">
                <a:latin typeface="Arial" charset="0"/>
              </a:rPr>
              <a:t> </a:t>
            </a:r>
            <a:r>
              <a:rPr lang="ru-RU" b="1" baseline="0" dirty="0" smtClean="0">
                <a:latin typeface="Arial" charset="0"/>
              </a:rPr>
              <a:t>знакомых</a:t>
            </a:r>
            <a:r>
              <a:rPr lang="ru-RU" dirty="0" smtClean="0">
                <a:latin typeface="Arial" charset="0"/>
              </a:rPr>
              <a:t> – это</a:t>
            </a:r>
            <a:r>
              <a:rPr lang="ru-RU" baseline="0" dirty="0" smtClean="0">
                <a:latin typeface="Arial" charset="0"/>
              </a:rPr>
              <a:t> </a:t>
            </a:r>
            <a:r>
              <a:rPr lang="ru-RU" dirty="0" smtClean="0"/>
              <a:t>более широкий круг людей. Вспомнить всех своих знакомых поможет список, который можно</a:t>
            </a:r>
            <a:r>
              <a:rPr lang="ru-RU" baseline="0" dirty="0" smtClean="0"/>
              <a:t> составить на основании контактов </a:t>
            </a:r>
            <a:r>
              <a:rPr lang="ru-RU" dirty="0" smtClean="0"/>
              <a:t>вашего мобильного телефона. Кого давно не видели – пригласите в гости или приезжайте к ним сами. За чашкой чая или бокалом шампанского ненавязчиво продемонстрируйте содержимое вашей косметички. Есть категория людей, которые тут же захотят что-нибудь приобрести, не желая ждать доставку заказа. На этот случай рекомендую иметь свой «волшебный чемоданчик», в котором должен быть необходимый перечень продуктов (декоративная косметика, кремы для рук, ног, тела, пробники).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/>
              <a:t>Знакомые знакомых</a:t>
            </a:r>
            <a:r>
              <a:rPr lang="ru-RU" dirty="0" smtClean="0"/>
              <a:t>. В разговоре со своими</a:t>
            </a:r>
            <a:r>
              <a:rPr lang="ru-RU" baseline="0" dirty="0" smtClean="0"/>
              <a:t> </a:t>
            </a:r>
            <a:r>
              <a:rPr lang="ru-RU" dirty="0" smtClean="0"/>
              <a:t>друзьями ненавязчиво</a:t>
            </a:r>
            <a:r>
              <a:rPr lang="ru-RU" baseline="0" dirty="0" smtClean="0"/>
              <a:t> узнавайте </a:t>
            </a:r>
            <a:r>
              <a:rPr lang="ru-RU" dirty="0" smtClean="0"/>
              <a:t>о тех, кто лояльно относится к нашей продукции, либо о тех, у кого</a:t>
            </a:r>
            <a:r>
              <a:rPr lang="ru-RU" baseline="0" dirty="0" smtClean="0"/>
              <a:t> </a:t>
            </a:r>
            <a:r>
              <a:rPr lang="ru-RU" dirty="0" smtClean="0"/>
              <a:t>есть какие-то проблемы (например, лишний вес), которые он хочет решить, предложите в этом вопросе</a:t>
            </a:r>
            <a:r>
              <a:rPr lang="ru-RU" baseline="0" dirty="0" smtClean="0"/>
              <a:t> </a:t>
            </a:r>
            <a:r>
              <a:rPr lang="ru-RU" dirty="0" smtClean="0"/>
              <a:t>свое содействие. Постоянно берем контакты знакомых у знакомых, тем более, что из клиенты</a:t>
            </a:r>
            <a:r>
              <a:rPr lang="ru-RU" baseline="0" dirty="0" smtClean="0"/>
              <a:t> зачастую становятся хорошими</a:t>
            </a:r>
            <a:r>
              <a:rPr lang="ru-RU" dirty="0" smtClean="0"/>
              <a:t> Консультантами.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соседи (дом, дача)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сфера услуг (дошкольные, учебные, лечебные заведения, питание, бытовые услуги и т.д.)</a:t>
            </a:r>
            <a:r>
              <a:rPr lang="ru-RU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б</a:t>
            </a:r>
            <a:r>
              <a:rPr lang="ru-RU" dirty="0" smtClean="0"/>
              <a:t>лижайшие организации (у дома, у места работы)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«холодный» рынок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Со временем клиенты становятся Консультантами компании </a:t>
            </a:r>
            <a:r>
              <a:rPr lang="ru-RU" dirty="0" err="1" smtClean="0">
                <a:latin typeface="Arial" charset="0"/>
              </a:rPr>
              <a:t>Орифлэйм</a:t>
            </a:r>
            <a:r>
              <a:rPr lang="ru-RU" dirty="0" smtClean="0">
                <a:latin typeface="Arial" charset="0"/>
              </a:rPr>
              <a:t>. Следовательно, есть необходимость пополнять клиентскую базу. Когда заканчиваются знакомые, знакомьтесь. По статистике, на 10 </a:t>
            </a:r>
            <a:r>
              <a:rPr lang="ru-RU" dirty="0" err="1" smtClean="0">
                <a:latin typeface="Arial" charset="0"/>
              </a:rPr>
              <a:t>розданых</a:t>
            </a:r>
            <a:r>
              <a:rPr lang="ru-RU" dirty="0" smtClean="0">
                <a:latin typeface="Arial" charset="0"/>
              </a:rPr>
              <a:t> текущих каталогов приходится 5-6 заказов. Старайтесь использовать принцип: «Где оставляешь свои деньги – оставляй каталог» (ваш личный шопинг или семейные приобретения).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онлайн-знакомства;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рекомендации. Возьмите</a:t>
            </a:r>
            <a:r>
              <a:rPr lang="ru-RU" baseline="0" dirty="0" smtClean="0"/>
              <a:t> за правило </a:t>
            </a:r>
            <a:r>
              <a:rPr lang="ru-RU" dirty="0" smtClean="0"/>
              <a:t>спрашивать рекомендации у своих знакомых и друзей. Особенно хорошо</a:t>
            </a:r>
            <a:r>
              <a:rPr lang="ru-RU" baseline="0" dirty="0" smtClean="0"/>
              <a:t> получить приглашение к кому-нибудь на работу, где всегда можно найти клиентов</a:t>
            </a:r>
            <a:r>
              <a:rPr lang="ru-RU" dirty="0" smtClean="0"/>
              <a:t>. Работа</a:t>
            </a:r>
            <a:r>
              <a:rPr lang="ru-RU" baseline="0" dirty="0" smtClean="0"/>
              <a:t> в таком коллективе проводится </a:t>
            </a:r>
            <a:r>
              <a:rPr lang="ru-RU" dirty="0" smtClean="0"/>
              <a:t>в 2 этапа: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1. Демонстрация: открываете пробники, предлагаете протестировать продукцию.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2. Основные продажи: собираете заказы и продаете, что есть в наличии,</a:t>
            </a:r>
            <a:r>
              <a:rPr lang="ru-RU" baseline="0" dirty="0" smtClean="0"/>
              <a:t> то есть </a:t>
            </a:r>
            <a:r>
              <a:rPr lang="ru-RU" dirty="0" smtClean="0"/>
              <a:t>товар с лучшей скидкой в каталоге и декоративную косметику. Этот процесс всегда увлекательный. Даже те, кто не собирался ничего покупать, приобретают</a:t>
            </a:r>
            <a:r>
              <a:rPr lang="ru-RU" baseline="0" dirty="0" smtClean="0"/>
              <a:t> продукцию, либо делают заказы</a:t>
            </a:r>
            <a:r>
              <a:rPr lang="ru-RU" dirty="0" smtClean="0"/>
              <a:t>. Если кто-то из ваших клиентов сменит работу, вас обязательно позовут и на новое место. Так расширяется клиентская база, т.к. женские коллективы – лучшие клиенты и всегда рады приходу проверенного Консультанта.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Среднее</a:t>
            </a:r>
            <a:r>
              <a:rPr lang="ru-RU" baseline="0" dirty="0" smtClean="0"/>
              <a:t> </a:t>
            </a:r>
            <a:r>
              <a:rPr lang="ru-RU" dirty="0" smtClean="0"/>
              <a:t>кол-во постоянных</a:t>
            </a:r>
            <a:r>
              <a:rPr lang="ru-RU" baseline="0" dirty="0" smtClean="0"/>
              <a:t> </a:t>
            </a:r>
            <a:r>
              <a:rPr lang="ru-RU" dirty="0" smtClean="0"/>
              <a:t>клиентов у действующего консультанта</a:t>
            </a:r>
            <a:r>
              <a:rPr lang="ru-RU" baseline="0" dirty="0" smtClean="0"/>
              <a:t> – </a:t>
            </a:r>
            <a:r>
              <a:rPr lang="ru-RU" dirty="0" smtClean="0"/>
              <a:t>20 человек. </a:t>
            </a:r>
            <a:r>
              <a:rPr lang="ru-RU" b="1" u="none" dirty="0" smtClean="0"/>
              <a:t>Предложение</a:t>
            </a:r>
            <a:r>
              <a:rPr lang="ru-RU" dirty="0" smtClean="0"/>
              <a:t>: найдите пять клиентов в начале работы в </a:t>
            </a:r>
            <a:r>
              <a:rPr lang="ru-RU" dirty="0" err="1" smtClean="0"/>
              <a:t>Орифлэйм</a:t>
            </a:r>
            <a:r>
              <a:rPr lang="ru-RU" dirty="0" smtClean="0"/>
              <a:t> и прибавляйте каждый каталог минимум по одному клиенту,</a:t>
            </a:r>
            <a:r>
              <a:rPr lang="ru-RU" baseline="0" dirty="0" smtClean="0"/>
              <a:t> таким образом расширяя клиентскую базу. </a:t>
            </a:r>
            <a:r>
              <a:rPr lang="ru-RU" dirty="0" smtClean="0"/>
              <a:t>Количество также может рассчитываться исходя из среднего заказа и требуемого количества ББ за каталог: 150 Б : 30 Б = пять клиентов с заказом 30 Б.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Обязательно «ведите» клиентскую базу! </a:t>
            </a:r>
            <a:r>
              <a:rPr lang="ru-RU" sz="1050" baseline="0" dirty="0" smtClean="0"/>
              <a:t>Важно фиксировать многие детали вашего общения с клиентом. Есть пример, когда Консультант напомнила очень занятому мужчине о предстоящем дне рождения его жены. Стоит ли говорить, что подарок жене этот клиент заказал именно у Консультанта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>
                <a:sym typeface="Wingdings" pitchFamily="2" charset="2"/>
              </a:rPr>
              <a:t></a:t>
            </a:r>
            <a:r>
              <a:rPr lang="ru-RU" sz="1050" baseline="0" dirty="0" smtClean="0"/>
              <a:t>?</a:t>
            </a:r>
            <a:r>
              <a:rPr lang="ru-RU" sz="1050" baseline="0" dirty="0" smtClean="0">
                <a:sym typeface="Wingdings" pitchFamily="2" charset="2"/>
              </a:rPr>
              <a:t> Обязательно записывайте</a:t>
            </a:r>
            <a:r>
              <a:rPr lang="ru-RU" sz="1050" dirty="0" smtClean="0"/>
              <a:t>, что человек у вас заказывал, что понравилось, что не подошло. Если человеку комфортно с вами, ему незачем будет искать кого-то другого, ведь вы сможете подобрать все, что необходимо и даже больше.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Способы</a:t>
            </a:r>
            <a:r>
              <a:rPr lang="ru-RU" baseline="0" dirty="0" smtClean="0"/>
              <a:t> ведения клиентской базы: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/>
              <a:t>д</a:t>
            </a:r>
            <a:r>
              <a:rPr lang="ru-RU" dirty="0" smtClean="0"/>
              <a:t>невник клиента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/>
              <a:t>о</a:t>
            </a:r>
            <a:r>
              <a:rPr lang="ru-RU" dirty="0" smtClean="0"/>
              <a:t>бъединение клиентов в отдельную группу «</a:t>
            </a:r>
            <a:r>
              <a:rPr lang="ru-RU" dirty="0" err="1" smtClean="0"/>
              <a:t>Орифлэйм</a:t>
            </a:r>
            <a:r>
              <a:rPr lang="ru-RU" dirty="0" smtClean="0"/>
              <a:t>» в </a:t>
            </a:r>
            <a:r>
              <a:rPr lang="ru-RU" dirty="0" err="1" smtClean="0"/>
              <a:t>соц.сетях</a:t>
            </a:r>
            <a:endParaRPr lang="ru-RU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/>
              <a:t>г</a:t>
            </a:r>
            <a:r>
              <a:rPr lang="ru-RU" dirty="0" smtClean="0"/>
              <a:t>руппа в телефоне</a:t>
            </a:r>
            <a:endParaRPr lang="ru-RU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/>
              <a:t>д</a:t>
            </a:r>
            <a:r>
              <a:rPr lang="ru-RU" dirty="0" smtClean="0"/>
              <a:t>окумент </a:t>
            </a:r>
            <a:r>
              <a:rPr lang="ru-RU" dirty="0" err="1" smtClean="0"/>
              <a:t>Exсel</a:t>
            </a:r>
            <a:r>
              <a:rPr lang="ru-RU" dirty="0" smtClean="0"/>
              <a:t> в компьютере (электронная база данных)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либо тетрадь</a:t>
            </a:r>
            <a:r>
              <a:rPr lang="ru-RU" baseline="0" dirty="0" smtClean="0"/>
              <a:t> (большой блокнот)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Выбираете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удобный для вас метод и заполняете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карты клиента с индивидуальными данными, а затем ведете таблицу заказов каждый период</a:t>
            </a:r>
            <a:r>
              <a:rPr lang="ru-RU" sz="240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каталога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Каталог № 1</a:t>
            </a:r>
          </a:p>
          <a:p>
            <a:r>
              <a:rPr lang="ru-RU" i="1" u="sng" dirty="0" smtClean="0"/>
              <a:t>1.Татьяна Ивановна</a:t>
            </a:r>
          </a:p>
          <a:p>
            <a:r>
              <a:rPr lang="ru-RU" dirty="0" smtClean="0"/>
              <a:t>Код  10782	Тушь 5 в 1	ПЦ 199 р	ДЦ 163 р		</a:t>
            </a:r>
            <a:r>
              <a:rPr lang="ru-RU" b="1" dirty="0" smtClean="0"/>
              <a:t>НП 36 р</a:t>
            </a:r>
            <a:r>
              <a:rPr lang="ru-RU" dirty="0" smtClean="0"/>
              <a:t>	Отзыв</a:t>
            </a:r>
          </a:p>
          <a:p>
            <a:r>
              <a:rPr lang="ru-RU" i="1" u="sng" dirty="0" smtClean="0"/>
              <a:t>2. Наталья Петровна</a:t>
            </a:r>
          </a:p>
          <a:p>
            <a:r>
              <a:rPr lang="ru-RU" dirty="0" smtClean="0"/>
              <a:t>Код 11355	Туалетная вода </a:t>
            </a:r>
            <a:r>
              <a:rPr lang="en-US" dirty="0" smtClean="0"/>
              <a:t>Divine	</a:t>
            </a:r>
            <a:r>
              <a:rPr lang="ru-RU" dirty="0" smtClean="0"/>
              <a:t>ПЦ 739 р 	ДЦ 606 р	</a:t>
            </a:r>
            <a:r>
              <a:rPr lang="ru-RU" b="1" dirty="0" smtClean="0"/>
              <a:t>НП 133 р</a:t>
            </a:r>
            <a:r>
              <a:rPr lang="ru-RU" dirty="0" smtClean="0"/>
              <a:t>	Отзыв</a:t>
            </a:r>
          </a:p>
          <a:p>
            <a:r>
              <a:rPr lang="ru-RU" dirty="0" smtClean="0"/>
              <a:t>Код 13047	Дезодорант </a:t>
            </a:r>
            <a:r>
              <a:rPr lang="en-US" dirty="0" smtClean="0"/>
              <a:t>Divine	</a:t>
            </a:r>
            <a:r>
              <a:rPr lang="ru-RU" dirty="0" smtClean="0"/>
              <a:t>ПЦ 99 р	ДЦ 81 р	</a:t>
            </a:r>
            <a:r>
              <a:rPr lang="ru-RU" b="1" dirty="0" smtClean="0"/>
              <a:t>НП 18 р</a:t>
            </a:r>
            <a:r>
              <a:rPr lang="ru-RU" dirty="0" smtClean="0"/>
              <a:t>	Отзыв</a:t>
            </a:r>
          </a:p>
          <a:p>
            <a:r>
              <a:rPr lang="ru-RU" b="1" dirty="0" smtClean="0"/>
              <a:t>Итого НП:	187 руб.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По такой таблице легко отслеживать количество клиентов за период каталога, немедленную прибыль Консультанта, а также запланировать следующее предложение продукта, когда закончится купленный (при положительном отзыве клиента).</a:t>
            </a:r>
          </a:p>
          <a:p>
            <a:endParaRPr lang="ru-RU" dirty="0" smtClean="0"/>
          </a:p>
          <a:p>
            <a:r>
              <a:rPr lang="ru-RU" dirty="0" smtClean="0"/>
              <a:t>Возможно, вам будет удобнее работать с блокнотом, куда вы будете записывать более подробную информацию: семья, дети, как зовут, где сам человек работает или учится, когда собирается в отпуск (чтобы предложить</a:t>
            </a:r>
            <a:r>
              <a:rPr lang="ru-RU" baseline="0" dirty="0" smtClean="0"/>
              <a:t> </a:t>
            </a:r>
            <a:r>
              <a:rPr lang="ru-RU" dirty="0" smtClean="0"/>
              <a:t>средства для правильного</a:t>
            </a:r>
            <a:r>
              <a:rPr lang="ru-RU" baseline="0" dirty="0" smtClean="0"/>
              <a:t> </a:t>
            </a:r>
            <a:r>
              <a:rPr lang="ru-RU" dirty="0" smtClean="0"/>
              <a:t>загара), какие  у него были ощущения при использовании продукции при нашем последнем</a:t>
            </a:r>
            <a:r>
              <a:rPr lang="ru-RU" baseline="0" dirty="0" smtClean="0"/>
              <a:t> </a:t>
            </a:r>
            <a:r>
              <a:rPr lang="ru-RU" dirty="0" smtClean="0"/>
              <a:t>общении. </a:t>
            </a:r>
            <a:r>
              <a:rPr lang="ru-RU" baseline="0" dirty="0" smtClean="0"/>
              <a:t>К</a:t>
            </a:r>
            <a:r>
              <a:rPr lang="ru-RU" dirty="0" smtClean="0"/>
              <a:t>лиенту всегда приятно, когда я проявляю интерес к тому, что мы обсуждали</a:t>
            </a:r>
            <a:r>
              <a:rPr lang="ru-RU" baseline="0" dirty="0" smtClean="0"/>
              <a:t> ранее</a:t>
            </a:r>
            <a:r>
              <a:rPr lang="ru-RU" dirty="0" smtClean="0"/>
              <a:t>, например: «Как здоровье твоей кошечки Плюшки, которую ты недавно купила?»</a:t>
            </a:r>
          </a:p>
          <a:p>
            <a:r>
              <a:rPr lang="ru-RU" dirty="0" smtClean="0"/>
              <a:t>Казалось бы, совсем не относящиеся к </a:t>
            </a:r>
            <a:r>
              <a:rPr lang="ru-RU" dirty="0" err="1" smtClean="0"/>
              <a:t>Орифлэйм</a:t>
            </a:r>
            <a:r>
              <a:rPr lang="ru-RU" dirty="0" smtClean="0"/>
              <a:t> вещи, но создают более тесный и дружеский контакт между Консультантом и клиентом, человек охотнее</a:t>
            </a:r>
            <a:r>
              <a:rPr lang="ru-RU" baseline="0" dirty="0" smtClean="0"/>
              <a:t> размещает заказ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Телефон</a:t>
            </a:r>
            <a:r>
              <a:rPr lang="ru-RU" baseline="0" dirty="0" smtClean="0"/>
              <a:t> клиента нужен не только для того, чтобы отправлять </a:t>
            </a:r>
            <a:r>
              <a:rPr lang="en-US" baseline="0" dirty="0" smtClean="0"/>
              <a:t>SMS</a:t>
            </a:r>
            <a:r>
              <a:rPr lang="ru-RU" baseline="0" dirty="0" smtClean="0"/>
              <a:t>-сообщения с поздравлениями, но и принимать заказы по телефону, отправлять информацию о мероприятиях.</a:t>
            </a:r>
          </a:p>
          <a:p>
            <a:r>
              <a:rPr lang="ru-RU" dirty="0" smtClean="0"/>
              <a:t>Электронный адрес клиента нужен для того чтобы во-первых,</a:t>
            </a:r>
            <a:r>
              <a:rPr lang="ru-RU" baseline="0" dirty="0" smtClean="0"/>
              <a:t> узнать, как клиент зарегистрирован в </a:t>
            </a:r>
            <a:r>
              <a:rPr lang="ru-RU" baseline="0" dirty="0" err="1" smtClean="0"/>
              <a:t>соц.сетях</a:t>
            </a:r>
            <a:r>
              <a:rPr lang="ru-RU" baseline="0" dirty="0" smtClean="0"/>
              <a:t>, чтобы его там найти и по желанию клиента отправлять туда интересующую клиента информацию, а также ссылку с фото мероприятий, график мероприятий компании.</a:t>
            </a:r>
          </a:p>
          <a:p>
            <a:r>
              <a:rPr lang="ru-RU" baseline="0" dirty="0" smtClean="0"/>
              <a:t>Онлайн каталог может помочь заменить первую встречу с клиентом, так как посмотрев его, он просто сообщит о своем заказе.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Вот высказывание одного из наших Консультантов – создателей этого тренинга: «Самый эффективный способ работы с клиентом – это встреча лично, а не по телефону, но высший пилотаж – это когда клиенты звонят тебе и говорят, что у них все закончилось, просят привезти «ну ты сама знаешь, что мне надо, жду!» И мы с удовольствием обслуживаем и радуем наших клиентов, и хочется пожелать нам и нашим Консультантам умения корректно общаться с клиентами, получать большие заказы и приобщать новых людей к нашей продукции!»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9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b="1" u="none" dirty="0" smtClean="0"/>
              <a:t>Способы контактов с клиентами</a:t>
            </a:r>
          </a:p>
          <a:p>
            <a:r>
              <a:rPr lang="ru-RU" sz="1050" dirty="0" smtClean="0"/>
              <a:t>Индивидуальные и групповые встречи, (например, на рабочем месте или во дворе дома), звонки по </a:t>
            </a:r>
            <a:r>
              <a:rPr lang="en-US" sz="1050" dirty="0" smtClean="0"/>
              <a:t>Skype</a:t>
            </a:r>
            <a:r>
              <a:rPr lang="ru-RU" sz="1050" dirty="0" smtClean="0"/>
              <a:t>.</a:t>
            </a:r>
          </a:p>
          <a:p>
            <a:endParaRPr lang="ru-RU" sz="1050" b="1" u="none" dirty="0" smtClean="0"/>
          </a:p>
          <a:p>
            <a:r>
              <a:rPr lang="ru-RU" sz="1050" b="1" u="none" dirty="0" smtClean="0"/>
              <a:t>Частота</a:t>
            </a:r>
          </a:p>
          <a:p>
            <a:r>
              <a:rPr lang="ru-RU" sz="1050" dirty="0" err="1" smtClean="0"/>
              <a:t>Оффлайн</a:t>
            </a:r>
            <a:r>
              <a:rPr lang="ru-RU" sz="1050" dirty="0" smtClean="0"/>
              <a:t> – 2 раза в каталог: первая</a:t>
            </a:r>
            <a:r>
              <a:rPr lang="ru-RU" sz="1050" baseline="0" dirty="0" smtClean="0"/>
              <a:t> и третья </a:t>
            </a:r>
            <a:r>
              <a:rPr lang="ru-RU" sz="1050" dirty="0" smtClean="0"/>
              <a:t>недели каталога минимум: 1-ый – вручить заказ в начале каталога, 2-ой – в середине каталога уточнить информацию о </a:t>
            </a:r>
            <a:r>
              <a:rPr lang="ru-RU" sz="1050" dirty="0" err="1" smtClean="0"/>
              <a:t>доп.заказе</a:t>
            </a:r>
            <a:r>
              <a:rPr lang="ru-RU" sz="1050" dirty="0" smtClean="0"/>
              <a:t> с учетом спец. предложений и акций компании , 3-ий – звонок в конце каталога (уточнить нет ли потребности в </a:t>
            </a:r>
            <a:r>
              <a:rPr lang="ru-RU" sz="1050" dirty="0" err="1" smtClean="0"/>
              <a:t>доп.заказе</a:t>
            </a:r>
            <a:r>
              <a:rPr lang="ru-RU" sz="1050" dirty="0" smtClean="0"/>
              <a:t>).</a:t>
            </a:r>
          </a:p>
          <a:p>
            <a:r>
              <a:rPr lang="ru-RU" sz="1050" dirty="0" smtClean="0"/>
              <a:t>Онлайн</a:t>
            </a:r>
            <a:r>
              <a:rPr lang="ru-RU" sz="1050" baseline="0" dirty="0" smtClean="0"/>
              <a:t> – два </a:t>
            </a:r>
            <a:r>
              <a:rPr lang="ru-RU" sz="1050" dirty="0" smtClean="0"/>
              <a:t>раза в каталог (минимум).</a:t>
            </a:r>
          </a:p>
          <a:p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	</a:t>
            </a:r>
          </a:p>
          <a:p>
            <a:r>
              <a:rPr lang="ru-RU" sz="1050" dirty="0" smtClean="0"/>
              <a:t>Продажа с «превышением»</a:t>
            </a:r>
            <a:r>
              <a:rPr lang="ru-RU" sz="1050" baseline="0" dirty="0" smtClean="0"/>
              <a:t> - это </a:t>
            </a:r>
            <a:r>
              <a:rPr lang="ru-RU" sz="1050" dirty="0" smtClean="0"/>
              <a:t>когда человек получает</a:t>
            </a:r>
            <a:r>
              <a:rPr lang="ru-RU" sz="1050" baseline="0" dirty="0" smtClean="0"/>
              <a:t> </a:t>
            </a:r>
            <a:r>
              <a:rPr lang="ru-RU" sz="1050" dirty="0" smtClean="0"/>
              <a:t>не только</a:t>
            </a:r>
            <a:r>
              <a:rPr lang="ru-RU" sz="1050" baseline="0" dirty="0" smtClean="0"/>
              <a:t> </a:t>
            </a:r>
            <a:r>
              <a:rPr lang="ru-RU" sz="1050" dirty="0" smtClean="0"/>
              <a:t>продукт, который он заказал,</a:t>
            </a:r>
            <a:r>
              <a:rPr lang="ru-RU" sz="1050" baseline="0" dirty="0" smtClean="0"/>
              <a:t> но и подарок в дополнение к нему </a:t>
            </a:r>
            <a:r>
              <a:rPr lang="ru-RU" sz="1050" dirty="0" smtClean="0"/>
              <a:t>(имеется в виду</a:t>
            </a:r>
            <a:r>
              <a:rPr lang="ru-RU" sz="1050" baseline="0" dirty="0" smtClean="0"/>
              <a:t> даже минимальный знак внимания типа пробника), то есть клиент</a:t>
            </a:r>
            <a:r>
              <a:rPr lang="ru-RU" sz="1050" dirty="0" smtClean="0"/>
              <a:t> получает и в</a:t>
            </a:r>
            <a:r>
              <a:rPr lang="ru-RU" sz="1050" baseline="0" dirty="0" smtClean="0"/>
              <a:t> </a:t>
            </a:r>
            <a:r>
              <a:rPr lang="ru-RU" sz="1050" dirty="0" smtClean="0"/>
              <a:t>материальном,</a:t>
            </a:r>
            <a:r>
              <a:rPr lang="ru-RU" sz="1050" baseline="0" dirty="0" smtClean="0"/>
              <a:t> </a:t>
            </a:r>
            <a:r>
              <a:rPr lang="ru-RU" sz="1050" dirty="0" smtClean="0"/>
              <a:t>и в моральном плане больше, чем то, на что он рассчитывал. Обратите внимание</a:t>
            </a:r>
            <a:r>
              <a:rPr lang="ru-RU" sz="1050" baseline="0" dirty="0" smtClean="0"/>
              <a:t> на </a:t>
            </a:r>
            <a:r>
              <a:rPr lang="ru-RU" sz="1050" dirty="0" smtClean="0"/>
              <a:t>эффективность продукции и разделите положительные</a:t>
            </a:r>
            <a:r>
              <a:rPr lang="ru-RU" sz="1050" baseline="0" dirty="0" smtClean="0"/>
              <a:t> эмоции по этому поводу – </a:t>
            </a:r>
            <a:r>
              <a:rPr lang="ru-RU" sz="1050" dirty="0" smtClean="0"/>
              <a:t>это ключ к успешному послепродажному обслуживанию!</a:t>
            </a:r>
            <a:r>
              <a:rPr lang="ru-RU" sz="1050" baseline="0" dirty="0" smtClean="0"/>
              <a:t> </a:t>
            </a:r>
            <a:r>
              <a:rPr lang="ru-RU" sz="1050" dirty="0" smtClean="0"/>
              <a:t>Например:                                 </a:t>
            </a:r>
          </a:p>
          <a:p>
            <a:r>
              <a:rPr lang="ru-RU" sz="1050" dirty="0" smtClean="0"/>
              <a:t>1.</a:t>
            </a:r>
            <a:r>
              <a:rPr lang="ru-RU" sz="1050" baseline="0" dirty="0" smtClean="0"/>
              <a:t> В</a:t>
            </a:r>
            <a:r>
              <a:rPr lang="ru-RU" sz="1050" dirty="0" smtClean="0"/>
              <a:t>ручить клиенту продукт с благодарственным письмом (лучше в конверте, потому что в него можно вложить 3-4 свои визитки, для знакомых этого клиента).</a:t>
            </a:r>
          </a:p>
          <a:p>
            <a:r>
              <a:rPr lang="ru-RU" sz="1050" dirty="0" smtClean="0"/>
              <a:t>2.   П</a:t>
            </a:r>
            <a:r>
              <a:rPr lang="ru-RU" sz="1050" baseline="0" dirty="0" smtClean="0"/>
              <a:t>одарить подарок, при этом ценность подарка вырастает в зависимости от стоимости заказа.</a:t>
            </a:r>
            <a:endParaRPr lang="ru-RU" sz="1050" dirty="0" smtClean="0"/>
          </a:p>
          <a:p>
            <a:r>
              <a:rPr lang="ru-RU" sz="1050" dirty="0" smtClean="0"/>
              <a:t>3.</a:t>
            </a:r>
            <a:r>
              <a:rPr lang="ru-RU" sz="1050" baseline="0" dirty="0" smtClean="0"/>
              <a:t>   </a:t>
            </a:r>
            <a:r>
              <a:rPr lang="ru-RU" sz="1050" dirty="0" smtClean="0"/>
              <a:t>Обязательно общаться с клиентом в контрольные сроки:                                                                    </a:t>
            </a:r>
          </a:p>
          <a:p>
            <a:r>
              <a:rPr lang="ru-RU" sz="1050" dirty="0" smtClean="0"/>
              <a:t>	3.1. Первый обязательный контакт не позднее, чем через трое суток после продажи,</a:t>
            </a:r>
            <a:r>
              <a:rPr lang="ru-RU" sz="1050" baseline="0" dirty="0" smtClean="0"/>
              <a:t> чтобы </a:t>
            </a:r>
            <a:r>
              <a:rPr lang="ru-RU" sz="1050" dirty="0" smtClean="0"/>
              <a:t>показать клиенту свою заботу и после того, как получили с него деньги.</a:t>
            </a:r>
            <a:r>
              <a:rPr lang="ru-RU" sz="1050" baseline="0" dirty="0" smtClean="0"/>
              <a:t> Т</a:t>
            </a:r>
            <a:r>
              <a:rPr lang="ru-RU" sz="1050" dirty="0" smtClean="0"/>
              <a:t>акже важно выяснить, начал ли клиент пользоваться продуктом, уточнить правильность использования и узнать</a:t>
            </a:r>
            <a:r>
              <a:rPr lang="ru-RU" sz="1050" baseline="0" dirty="0" smtClean="0"/>
              <a:t> </a:t>
            </a:r>
            <a:r>
              <a:rPr lang="ru-RU" sz="1050" dirty="0" smtClean="0"/>
              <a:t>первые впечатления, «влюбить» клиента в продукт.</a:t>
            </a:r>
          </a:p>
          <a:p>
            <a:r>
              <a:rPr lang="ru-RU" sz="1050" dirty="0" smtClean="0"/>
              <a:t>	3.2. Второй обязательный контакт при появлении первого (предполагаемого) эффекта от использования средства (но не позднее, чем через</a:t>
            </a:r>
            <a:r>
              <a:rPr lang="ru-RU" sz="1050" baseline="0" dirty="0" smtClean="0"/>
              <a:t> две </a:t>
            </a:r>
            <a:r>
              <a:rPr lang="ru-RU" sz="1050" dirty="0" smtClean="0"/>
              <a:t>недели),</a:t>
            </a:r>
            <a:r>
              <a:rPr lang="ru-RU" sz="1050" baseline="0" dirty="0" smtClean="0"/>
              <a:t> чтобы </a:t>
            </a:r>
            <a:r>
              <a:rPr lang="ru-RU" sz="1050" dirty="0" smtClean="0"/>
              <a:t>поддержать в моменты возможных сложностей, внести коррективы.</a:t>
            </a:r>
          </a:p>
          <a:p>
            <a:r>
              <a:rPr lang="ru-RU" sz="1050" dirty="0" smtClean="0"/>
              <a:t>	3.3.   Третий обязательный контакт не позднее, чем за неделю до предполагаемого срока окончании продукта, чтобы согласовать  условия пополнения полюбившегося продукта и предложить новый.                                         </a:t>
            </a:r>
          </a:p>
          <a:p>
            <a:r>
              <a:rPr lang="ru-RU" sz="1050" dirty="0" smtClean="0"/>
              <a:t> 	3.4.   Четвертый обязательный контакт</a:t>
            </a:r>
            <a:r>
              <a:rPr lang="ru-RU" sz="1050" baseline="0" dirty="0" smtClean="0"/>
              <a:t> </a:t>
            </a:r>
            <a:r>
              <a:rPr lang="ru-RU" sz="1050" dirty="0" smtClean="0"/>
              <a:t>при любом удобном случае, чтобы поделиться новостями о компании, о новых продуктах и о положительных результатах, полученных другими клиентами. </a:t>
            </a:r>
          </a:p>
          <a:p>
            <a:r>
              <a:rPr lang="ru-RU" sz="1050" dirty="0" smtClean="0"/>
              <a:t>	</a:t>
            </a:r>
          </a:p>
          <a:p>
            <a:endParaRPr lang="ru-RU" sz="1050" b="1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2329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Старайтесь сделать постоянным</a:t>
            </a:r>
            <a:r>
              <a:rPr lang="ru-RU" sz="1050" baseline="0" dirty="0" smtClean="0"/>
              <a:t> каждого своего клиента</a:t>
            </a:r>
            <a:r>
              <a:rPr lang="ru-RU" sz="1050" dirty="0" smtClean="0"/>
              <a:t>, т.к. обслуживать одних и тех же людей, ставших близкими, несколько лет подряд гораздо проще, чем бегать по всему городу в поиске кого-то нового. Используйте принцип: «</a:t>
            </a:r>
            <a:r>
              <a:rPr lang="ru-RU" sz="1050" b="1" dirty="0" smtClean="0"/>
              <a:t>Работать на постоянного клиента, а не на сиюминутную прибыль»</a:t>
            </a:r>
            <a:r>
              <a:rPr lang="ru-RU" sz="105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Вот несколько советов по работе с постоянными клиентами.</a:t>
            </a:r>
          </a:p>
          <a:p>
            <a:pPr eaLnBrk="1" hangingPunct="1">
              <a:spcBef>
                <a:spcPct val="0"/>
              </a:spcBef>
            </a:pPr>
            <a:endParaRPr lang="ru-RU" sz="1050" b="1" dirty="0" smtClean="0"/>
          </a:p>
          <a:p>
            <a:pPr eaLnBrk="1" hangingPunct="1">
              <a:spcBef>
                <a:spcPct val="0"/>
              </a:spcBef>
            </a:pPr>
            <a:r>
              <a:rPr lang="ru-RU" sz="1050" b="1" dirty="0" smtClean="0"/>
              <a:t>Личный</a:t>
            </a:r>
            <a:r>
              <a:rPr lang="ru-RU" sz="1050" b="1" baseline="0" dirty="0" smtClean="0"/>
              <a:t> интерес</a:t>
            </a:r>
            <a:endParaRPr lang="en-US" sz="1050" b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050" dirty="0" smtClean="0"/>
              <a:t>Одна из ваших</a:t>
            </a:r>
            <a:r>
              <a:rPr lang="ru-RU" sz="1050" baseline="0" dirty="0" smtClean="0"/>
              <a:t> основных </a:t>
            </a:r>
            <a:r>
              <a:rPr lang="ru-RU" sz="1050" dirty="0" smtClean="0"/>
              <a:t>целей – это завести дружеские отношения с клиентом,</a:t>
            </a:r>
            <a:r>
              <a:rPr lang="ru-RU" sz="1050" baseline="0" dirty="0" smtClean="0"/>
              <a:t> помните, е</a:t>
            </a:r>
            <a:r>
              <a:rPr lang="ru-RU" sz="1050" dirty="0" smtClean="0"/>
              <a:t>сли</a:t>
            </a:r>
            <a:r>
              <a:rPr lang="ru-RU" sz="1050" baseline="0" dirty="0" smtClean="0"/>
              <a:t> вы приходите только продать – у вас не купят! Цель можно сформулировать так: «Этот человек мне интересен, хочу с ним пообщаться. И у меня есть, что ему предложить!» </a:t>
            </a:r>
            <a:r>
              <a:rPr lang="ru-RU" sz="1050" dirty="0" smtClean="0"/>
              <a:t>Поддерживайте с клиентами дружеские отношения, даже если он в этот раз ничего у вас не заказал.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2. Дарите подарки (пусть совсем незначительные, но знаки внимания): за заказ, на праздники: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50" dirty="0" smtClean="0"/>
              <a:t>поздравляйте клиентов с праздниками, в </a:t>
            </a:r>
            <a:r>
              <a:rPr lang="ru-RU" sz="1050" dirty="0" err="1" smtClean="0"/>
              <a:t>т.ч</a:t>
            </a:r>
            <a:r>
              <a:rPr lang="ru-RU" sz="1050" dirty="0" smtClean="0"/>
              <a:t>. и в  в </a:t>
            </a:r>
            <a:r>
              <a:rPr lang="ru-RU" sz="1050" dirty="0" err="1" smtClean="0"/>
              <a:t>соц.сетях</a:t>
            </a:r>
            <a:r>
              <a:rPr lang="ru-RU" sz="1050" dirty="0" smtClean="0"/>
              <a:t> (пожелание + картинка)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50" dirty="0" smtClean="0"/>
              <a:t>День рождения – особый праздник, обязательный звонок с поздравлением + встреча для вручения небольшого подарка. </a:t>
            </a:r>
          </a:p>
          <a:p>
            <a:pPr marL="0" indent="0">
              <a:buFont typeface="Arial" pitchFamily="34" charset="0"/>
              <a:buNone/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3. Интересуйтесь семьей, детьми, животными,</a:t>
            </a:r>
            <a:r>
              <a:rPr lang="ru-RU" sz="1050" baseline="0" dirty="0" smtClean="0"/>
              <a:t> всем кто и что интересно вашим клиентам, ведь</a:t>
            </a:r>
            <a:r>
              <a:rPr lang="ru-RU" sz="1050" dirty="0" smtClean="0"/>
              <a:t> людям не хватает внимания. Люди будут благодарны за проявленный искренний</a:t>
            </a:r>
            <a:r>
              <a:rPr lang="ru-RU" sz="1050" baseline="0" dirty="0" smtClean="0"/>
              <a:t> интерес</a:t>
            </a:r>
            <a:r>
              <a:rPr lang="ru-RU" sz="1050" dirty="0" smtClean="0"/>
              <a:t>.  Кому нужно просто совершить покупку – пойдет в магазин, кому нужно внимание и сервис</a:t>
            </a:r>
            <a:r>
              <a:rPr lang="ru-RU" sz="1050" baseline="0" dirty="0" smtClean="0"/>
              <a:t> </a:t>
            </a:r>
            <a:r>
              <a:rPr lang="ru-RU" sz="1050" dirty="0" smtClean="0"/>
              <a:t>– </a:t>
            </a:r>
            <a:r>
              <a:rPr lang="ru-RU" sz="1050" baseline="0" dirty="0" smtClean="0"/>
              <a:t>пойдет к вам</a:t>
            </a:r>
            <a:r>
              <a:rPr lang="ru-RU" sz="1050" dirty="0" smtClean="0"/>
              <a:t>.                 </a:t>
            </a:r>
          </a:p>
          <a:p>
            <a:pPr eaLnBrk="1" hangingPunct="1">
              <a:spcBef>
                <a:spcPct val="0"/>
              </a:spcBef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4. Будьте всегда вежливы и в хорошем настроении,</a:t>
            </a:r>
            <a:r>
              <a:rPr lang="ru-RU" sz="1050" baseline="0" dirty="0" smtClean="0"/>
              <a:t> невзирая ни на</a:t>
            </a:r>
            <a:r>
              <a:rPr lang="ru-RU" sz="1050" dirty="0" smtClean="0"/>
              <a:t> какие проблемы: оставьте их за дверью.</a:t>
            </a:r>
          </a:p>
          <a:p>
            <a:pPr eaLnBrk="1" hangingPunct="1">
              <a:spcBef>
                <a:spcPct val="0"/>
              </a:spcBef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b="1" dirty="0" smtClean="0"/>
              <a:t>Доверие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Сформируйте у клиента доверие к себе, к компании, к продукции, а затем уже продавайте! Чтобы клиент вам доверял, будьте «продуктом своего продукта»,</a:t>
            </a:r>
            <a:r>
              <a:rPr lang="ru-RU" sz="1050" baseline="0" dirty="0" smtClean="0"/>
              <a:t> сами станьте своим самым любимым клиентом.</a:t>
            </a:r>
            <a:r>
              <a:rPr lang="ru-RU" sz="1050" dirty="0" smtClean="0"/>
              <a:t> Помимо макияжа и маникюра: сумочки, кошелечки, украшения и др. аксессуары должны быть только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 при общении с</a:t>
            </a:r>
            <a:r>
              <a:rPr lang="ru-RU" sz="1050" baseline="0" dirty="0" smtClean="0"/>
              <a:t> клиентами!</a:t>
            </a:r>
            <a:r>
              <a:rPr lang="ru-RU" sz="1050" dirty="0" smtClean="0"/>
              <a:t> Вы должны быть преданными продукции компании.</a:t>
            </a:r>
          </a:p>
          <a:p>
            <a:pPr eaLnBrk="1" hangingPunct="1">
              <a:spcBef>
                <a:spcPct val="0"/>
              </a:spcBef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b="1" dirty="0" smtClean="0"/>
              <a:t>Этика отношений</a:t>
            </a:r>
          </a:p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Важно:</a:t>
            </a:r>
          </a:p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- вести себя честно, порядочно и ответственно,</a:t>
            </a:r>
            <a:r>
              <a:rPr lang="ru-RU" sz="1050" baseline="0" dirty="0" smtClean="0"/>
              <a:t> за</a:t>
            </a:r>
            <a:r>
              <a:rPr lang="ru-RU" sz="1050" dirty="0" smtClean="0"/>
              <a:t>ботиться о своих клиентах 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sz="1050" baseline="0" dirty="0" smtClean="0"/>
              <a:t>н</a:t>
            </a:r>
            <a:r>
              <a:rPr lang="ru-RU" sz="1050" dirty="0" smtClean="0"/>
              <a:t>е говорить плохо о других компаниях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sz="1050" dirty="0" smtClean="0"/>
              <a:t>быть всесторонне развитой личностью, интересным человеком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sz="1050" dirty="0" smtClean="0"/>
              <a:t>стараться решить проблему человека, а не просто продать. Главное качество продавца – забота о клиенте. Настоящий продавец ставит интересы клиента выше своих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sz="1050" dirty="0" smtClean="0"/>
              <a:t>не быть навязчивым. Не просят – не навязывайтесь!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sz="1050" dirty="0" smtClean="0"/>
              <a:t>Рекомендовать продукцию клиентам не выше цены в каталоге.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b="1" dirty="0" smtClean="0"/>
              <a:t>Забота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>
                <a:latin typeface="Arial" charset="0"/>
              </a:rPr>
              <a:t>Обязательно о</a:t>
            </a:r>
            <a:r>
              <a:rPr lang="ru-RU" sz="1050" dirty="0" smtClean="0"/>
              <a:t>существляйте поддержку</a:t>
            </a:r>
            <a:r>
              <a:rPr lang="ru-RU" sz="1050" baseline="0" dirty="0" smtClean="0"/>
              <a:t> клиента после продаж – это тоже </a:t>
            </a:r>
            <a:r>
              <a:rPr lang="ru-RU" sz="1050" dirty="0" smtClean="0"/>
              <a:t>забота. Люди это чувствуют и платят тем же. Они будут покупать только у вас и рекомендовать только вас своим знакомым.</a:t>
            </a:r>
          </a:p>
          <a:p>
            <a:pPr eaLnBrk="1" hangingPunct="1">
              <a:spcBef>
                <a:spcPct val="0"/>
              </a:spcBef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b="1" dirty="0" smtClean="0"/>
              <a:t>Ваша репутация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Создавайте свою репутацию, она</a:t>
            </a:r>
            <a:r>
              <a:rPr lang="ru-RU" sz="1050" baseline="0" dirty="0" smtClean="0"/>
              <a:t> зависит исключительно от вас и вашего подхода к работе:</a:t>
            </a:r>
            <a:r>
              <a:rPr lang="ru-RU" sz="105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50" dirty="0" smtClean="0"/>
              <a:t>доносите до клиента максимум информации о новинках                          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50" dirty="0" smtClean="0"/>
              <a:t>занимайтесь образованием своих клиентов в области косметологии, например, многие женщины до сих пор не понимают зачем нужен тоник, ведь далеко не все читают глянцевые журналы и статьи в Интернете. Для многих мы – те, благодаря кому они попадают в мир моды и красоты</a:t>
            </a:r>
            <a:r>
              <a:rPr lang="ru-RU" sz="1050" dirty="0" smtClean="0">
                <a:latin typeface="Arial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050" b="1" dirty="0" smtClean="0"/>
              <a:t>Престиж компании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Рассказывайте о победах компании в различных конкурсах, о «звездах», которых компания выбирает в партнеры.  В каталогах они видят только фото звезды, а не историю сотрудничества.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Подчеркивайте уникальность нашей компании и продукции.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С увлечением и гордостью рассказывайте о своих ощущениях от новинок</a:t>
            </a:r>
          </a:p>
          <a:p>
            <a:pPr eaLnBrk="1" hangingPunct="1">
              <a:spcBef>
                <a:spcPct val="0"/>
              </a:spcBef>
            </a:pPr>
            <a:endParaRPr lang="ru-RU" sz="1050" dirty="0" smtClean="0"/>
          </a:p>
          <a:p>
            <a:pPr eaLnBrk="1" hangingPunct="1">
              <a:spcBef>
                <a:spcPct val="0"/>
              </a:spcBef>
            </a:pPr>
            <a:r>
              <a:rPr lang="ru-RU" sz="1050" b="1" dirty="0" smtClean="0"/>
              <a:t>Умение слушать</a:t>
            </a:r>
          </a:p>
          <a:p>
            <a:pPr eaLnBrk="1" hangingPunct="1">
              <a:spcBef>
                <a:spcPct val="0"/>
              </a:spcBef>
            </a:pPr>
            <a:r>
              <a:rPr lang="ru-RU" sz="1050" dirty="0" smtClean="0"/>
              <a:t>Научитесь слушать и слышать клиента – это сэкономит время на послепродажное обслуживание и ваши отношения будут долгосрочными. Даже</a:t>
            </a:r>
            <a:r>
              <a:rPr lang="ru-RU" sz="1050" baseline="0" dirty="0" smtClean="0"/>
              <a:t> самый к</a:t>
            </a:r>
            <a:r>
              <a:rPr lang="ru-RU" sz="1050" dirty="0" smtClean="0"/>
              <a:t>апризный клиент станет постоянным, если вы будете терпеливы и отработаете на нем все вышеперечисленные рекомендации. Чувствуя такую заботу, ваши клиенты обязательно станут постоянными.</a:t>
            </a:r>
          </a:p>
          <a:p>
            <a:pPr eaLnBrk="1" hangingPunct="1">
              <a:spcBef>
                <a:spcPct val="0"/>
              </a:spcBef>
            </a:pPr>
            <a:endParaRPr lang="ru-RU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6803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b="1" dirty="0" smtClean="0"/>
              <a:t>Бонусы для постоянных клиентов</a:t>
            </a:r>
          </a:p>
          <a:p>
            <a:endParaRPr lang="ru-RU" sz="1050" dirty="0" smtClean="0"/>
          </a:p>
          <a:p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Скидка для клиентов </a:t>
            </a:r>
            <a:r>
              <a:rPr lang="ru-RU" sz="1050" u="none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только из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каталога,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на ней и нужно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делать акцент (никаких продаж по ценам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прайс-листа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)! Если клиента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интересует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скидка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–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пожалуйста,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предлагайте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регистрацию в компании и у вас будет замечательная скидка 18%!</a:t>
            </a:r>
          </a:p>
          <a:p>
            <a:endParaRPr lang="ru-RU" sz="1050" kern="1200" dirty="0" smtClean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  <a:p>
            <a:r>
              <a:rPr lang="ru-RU" sz="1050" dirty="0" smtClean="0"/>
              <a:t>1. </a:t>
            </a:r>
            <a:r>
              <a:rPr lang="ru-RU" sz="1050" b="1" dirty="0" smtClean="0"/>
              <a:t>Подарки</a:t>
            </a:r>
            <a:r>
              <a:rPr lang="ru-RU" sz="1050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/>
              <a:t>крем для рук «Мечта»</a:t>
            </a:r>
            <a:r>
              <a:rPr lang="ru-RU" sz="1050" baseline="0" dirty="0" smtClean="0"/>
              <a:t> – хорош в качестве небольшого подарка для постоянного клиента (недорогой, на него можно наклеить </a:t>
            </a:r>
            <a:r>
              <a:rPr lang="ru-RU" sz="1050" baseline="0" dirty="0" err="1" smtClean="0"/>
              <a:t>стикер</a:t>
            </a:r>
            <a:r>
              <a:rPr lang="ru-RU" sz="1050" baseline="0" dirty="0" smtClean="0"/>
              <a:t> с контактными данными – лишнее напоминание о себе)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методика «Объедини тумбочки своих знакомых» – клиенту предлагается собрать заказ для своих знакомых, содержащий не менее 10</a:t>
            </a:r>
            <a:r>
              <a:rPr lang="en-US" sz="1050" baseline="0" dirty="0" smtClean="0"/>
              <a:t> </a:t>
            </a:r>
            <a:r>
              <a:rPr lang="ru-RU" sz="1050" baseline="0" dirty="0" smtClean="0"/>
              <a:t>позиций, вознаграждением может послужить любой продукт на сумму, равную средней стоимости 1 продукта из данного заказа (например, заказ по ПЦ равен 1 300 руб., подарок на 130 руб.) Это может замотивировать постоянного клиента стать Консультантом компании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Подарок за заказ на определенную сумму (по выбору консультанта):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небольшие заказы 200-300 руб. – пробники туалетных вод, кремов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заказ от 700-999 руб. – крем для рук «Мечта»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заказ от 1000-1499 руб. – гель для душа из серии </a:t>
            </a:r>
            <a:r>
              <a:rPr lang="en-US" sz="1050" baseline="0" dirty="0" smtClean="0"/>
              <a:t>Discover</a:t>
            </a:r>
            <a:endParaRPr lang="ru-RU" sz="105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заказ от 1500 руб. и выше – смягчающее средство</a:t>
            </a:r>
          </a:p>
          <a:p>
            <a:pPr marL="0" indent="0">
              <a:buFont typeface="Arial" pitchFamily="34" charset="0"/>
              <a:buNone/>
            </a:pPr>
            <a:r>
              <a:rPr lang="ru-RU" sz="1050" baseline="0" dirty="0" smtClean="0"/>
              <a:t>Либо другой вариант: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заказ на 500 р – мыло в подарок (номинал до 50 руб.)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baseline="0" dirty="0" smtClean="0"/>
              <a:t>заказ на 1000 р – гель д/душа (номинал до 100 руб.)</a:t>
            </a:r>
          </a:p>
          <a:p>
            <a:pPr marL="0" indent="0">
              <a:buFont typeface="Arial" pitchFamily="34" charset="0"/>
              <a:buNone/>
            </a:pPr>
            <a:r>
              <a:rPr lang="ru-RU" sz="1050" baseline="0" dirty="0" smtClean="0"/>
              <a:t>Вы можете выбрать для себя и своих клиентов любой вариант подарка!</a:t>
            </a:r>
          </a:p>
          <a:p>
            <a:pPr marL="0" indent="0">
              <a:buFont typeface="Arial" pitchFamily="34" charset="0"/>
              <a:buNone/>
            </a:pPr>
            <a:endParaRPr lang="ru-RU" sz="1050" baseline="0" dirty="0" smtClean="0"/>
          </a:p>
          <a:p>
            <a:pPr marL="0" indent="0">
              <a:buFont typeface="Arial" pitchFamily="34" charset="0"/>
              <a:buNone/>
            </a:pPr>
            <a:r>
              <a:rPr lang="ru-RU" sz="1050" baseline="0" dirty="0" smtClean="0"/>
              <a:t>2. </a:t>
            </a:r>
            <a:r>
              <a:rPr lang="ru-RU" sz="1050" b="1" baseline="0" dirty="0" smtClean="0"/>
              <a:t>Приглашения</a:t>
            </a:r>
            <a:r>
              <a:rPr lang="ru-RU" sz="1050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aseline="0" dirty="0" smtClean="0"/>
              <a:t>- Мастер-класс (МК) – эффективный инструмент увеличения суммы среднего заказа, инструмент, позволяющий клиентам ближе знакомиться с продукцией. После проведения МК с клиентом необходимо просмотреть каталог, найти понравившиеся продукты в каталоге (заодно учим клиента работать с каталогом – где что найти, цены, ББ, </a:t>
            </a:r>
            <a:r>
              <a:rPr lang="ru-RU" sz="1050" baseline="0" dirty="0" err="1" smtClean="0"/>
              <a:t>спецпредложения</a:t>
            </a:r>
            <a:r>
              <a:rPr lang="ru-RU" sz="1050" baseline="0" dirty="0" smtClean="0"/>
              <a:t> и т. д.)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День клиента, 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День открытых дверей, 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дегустации, 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Клубы на СПО.</a:t>
            </a:r>
          </a:p>
          <a:p>
            <a:pPr marL="0" indent="0">
              <a:buFont typeface="Arial" pitchFamily="34" charset="0"/>
              <a:buNone/>
            </a:pPr>
            <a:endParaRPr lang="ru-RU" sz="1050" baseline="0" dirty="0" smtClean="0"/>
          </a:p>
          <a:p>
            <a:pPr marL="0" indent="0">
              <a:buFont typeface="Arial" pitchFamily="34" charset="0"/>
              <a:buNone/>
            </a:pPr>
            <a:r>
              <a:rPr lang="ru-RU" sz="1050" baseline="0" dirty="0" smtClean="0"/>
              <a:t>3. </a:t>
            </a:r>
            <a:r>
              <a:rPr lang="ru-RU" sz="1050" b="1" baseline="0" dirty="0" smtClean="0"/>
              <a:t>Сервис</a:t>
            </a:r>
            <a:r>
              <a:rPr lang="ru-RU" sz="1050" b="0" baseline="0" dirty="0" smtClean="0"/>
              <a:t>.</a:t>
            </a:r>
            <a:endParaRPr lang="ru-RU" sz="1050" baseline="0" dirty="0" smtClean="0"/>
          </a:p>
          <a:p>
            <a:pPr marL="0" indent="0">
              <a:buFont typeface="Arial" pitchFamily="34" charset="0"/>
              <a:buNone/>
            </a:pPr>
            <a:r>
              <a:rPr lang="ru-RU" sz="1050" baseline="0" dirty="0" smtClean="0"/>
              <a:t>- всегда у Консультантов компании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 должны быть в наличии корпоративные пакеты (код маленьких пакетов, которые продаются по 10 шт. в комплекте – 5271015)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профессиональная консультация по подбору продукции 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услуга по упаковке подарочных наборов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услуги визажиста, парикмахера, косметолога, специалиста по маникюру (только на продукции </a:t>
            </a:r>
            <a:r>
              <a:rPr lang="ru-RU" sz="1050" dirty="0" err="1" smtClean="0"/>
              <a:t>Орифлэйм</a:t>
            </a:r>
            <a:r>
              <a:rPr lang="ru-RU" sz="1050" dirty="0" smtClean="0"/>
              <a:t>) </a:t>
            </a:r>
          </a:p>
          <a:p>
            <a:pPr marL="171450" indent="-171450">
              <a:buFontTx/>
              <a:buChar char="-"/>
            </a:pPr>
            <a:r>
              <a:rPr lang="ru-RU" sz="1050" dirty="0" smtClean="0"/>
              <a:t>услуги фитнес-инструктора (на встречах по </a:t>
            </a:r>
            <a:r>
              <a:rPr lang="ru-RU" sz="1050" dirty="0" err="1" smtClean="0"/>
              <a:t>Вэлнэс</a:t>
            </a:r>
            <a:r>
              <a:rPr lang="ru-RU" sz="1050" dirty="0" smtClean="0"/>
              <a:t>).</a:t>
            </a:r>
          </a:p>
          <a:p>
            <a:pPr marL="0" indent="0">
              <a:buFont typeface="Arial" pitchFamily="34" charset="0"/>
              <a:buNone/>
            </a:pPr>
            <a:r>
              <a:rPr lang="ru-RU" sz="1050" baseline="0" dirty="0" smtClean="0"/>
              <a:t>	</a:t>
            </a:r>
          </a:p>
          <a:p>
            <a:pPr marL="0" indent="0">
              <a:buFont typeface="Arial" pitchFamily="34" charset="0"/>
              <a:buNone/>
            </a:pPr>
            <a:r>
              <a:rPr lang="ru-RU" sz="1050" baseline="0" dirty="0" smtClean="0"/>
              <a:t>Вот рекомендации одного из составителя этого тренинга, Лидера </a:t>
            </a:r>
            <a:r>
              <a:rPr lang="ru-RU" sz="1050" baseline="0" dirty="0" err="1" smtClean="0"/>
              <a:t>Орифлэйм</a:t>
            </a:r>
            <a:r>
              <a:rPr lang="ru-RU" sz="1050" baseline="0" dirty="0" smtClean="0"/>
              <a:t>: «Некоторым клиентам я предлагаю не только самим смотреть каталог, но и показывать своим клиентам, если у них получается и есть заказы, то можно продемонстрировать выгоду и предложить зарегистрироваться. Но бывает так, что клиенты не соглашаются регистрироваться, так как им комфортней быть моими клиентами, я не настаиваю. Ведь мне важно, чтобы они были со мной. Самое главное – быть всегда честными со своими клиентами, они должны знать, что вы сами пользуетесь той продукцией, которую предлагаете.»</a:t>
            </a:r>
          </a:p>
          <a:p>
            <a:pPr marL="0" indent="0">
              <a:buFont typeface="Arial" pitchFamily="34" charset="0"/>
              <a:buNone/>
            </a:pPr>
            <a:endParaRPr lang="ru-RU" sz="1050" baseline="0" dirty="0" smtClean="0"/>
          </a:p>
          <a:p>
            <a:r>
              <a:rPr lang="ru-RU" sz="1050" b="1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«VIP-клиент»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(Вадим Дегтярев, Лидер, г. Самара)</a:t>
            </a:r>
          </a:p>
          <a:p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50% ваших сил необходимо тратить на клиентов, кто покупает много и часто, ведите с такими людьми персональную работу. Пример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из жизни: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VIP-клиент одного из операторов сотовой связи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имеет дополнительные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привелегии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: при звонке по справке нет ожиданий – трубку поднимают сразу и дают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персональню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 консультацию, дарят различные бонусы и акции с другими компаниями, поздравления на день рожденья и т.д. Вы можете организовать  VIP-группу для клиентов, и сообщить человеку, что он ваш VIP-клиент – это укрепит ваши отношения. Создайте специальные условия для VIP-клиентов, например, обязательная сумма покупки за месяц 5000 рублей, и, конечно же, бонусы и подарки. Кто-то скажет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, что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Avenir Roman"/>
                <a:ea typeface="Avenir Roman"/>
                <a:cs typeface="Avenir Roman"/>
                <a:sym typeface="Avenir Roman"/>
              </a:rPr>
              <a:t>это невозможно, люди не будут столько покупать… Сделайте ставку на VIP и у вас начнут появляться такие люди.»</a:t>
            </a:r>
          </a:p>
          <a:p>
            <a:pPr marL="0" indent="0">
              <a:buFont typeface="Arial" pitchFamily="34" charset="0"/>
              <a:buNone/>
            </a:pPr>
            <a:endParaRPr lang="ru-RU" sz="1050" baseline="0" dirty="0" smtClean="0"/>
          </a:p>
          <a:p>
            <a:pPr marL="0" indent="0">
              <a:buFont typeface="Arial" pitchFamily="34" charset="0"/>
              <a:buNone/>
            </a:pPr>
            <a:endParaRPr lang="ru-RU" sz="1050" baseline="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6351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7152" y="9227330"/>
            <a:ext cx="3494894" cy="727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80012" y="9842876"/>
            <a:ext cx="3085199" cy="27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2916" tIns="52916" rIns="52916" bIns="52916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Copyright ©2014 by Oriflame Cosmetics 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1pPr>
      <a:lvl2pPr indent="228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2pPr>
      <a:lvl3pPr indent="457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3pPr>
      <a:lvl4pPr indent="685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4pPr>
      <a:lvl5pPr indent="9144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5pPr>
      <a:lvl6pPr indent="11430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6pPr>
      <a:lvl7pPr indent="1371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7pPr>
      <a:lvl8pPr indent="1600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8pPr>
      <a:lvl9pPr indent="1828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9pPr>
    </p:titleStyle>
    <p:bodyStyle>
      <a:lvl1pPr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1pPr>
      <a:lvl2pPr indent="228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2pPr>
      <a:lvl3pPr indent="457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3pPr>
      <a:lvl4pPr indent="685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4pPr>
      <a:lvl5pPr indent="9144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5pPr>
      <a:lvl6pPr indent="11430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6pPr>
      <a:lvl7pPr indent="13716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7pPr>
      <a:lvl8pPr indent="16002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8pPr>
      <a:lvl9pPr indent="1828800">
        <a:lnSpc>
          <a:spcPct val="90000"/>
        </a:lnSpc>
        <a:defRPr sz="7000" spc="-210">
          <a:solidFill>
            <a:srgbClr val="000000">
              <a:alpha val="50000"/>
            </a:srgbClr>
          </a:solid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266857" y="2699400"/>
            <a:ext cx="8687022" cy="199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7000" spc="-21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-210">
                <a:solidFill>
                  <a:srgbClr val="000000">
                    <a:alpha val="50000"/>
                  </a:srgbClr>
                </a:solidFill>
              </a:rPr>
              <a:t>Обслуживание постоянных клиентов</a:t>
            </a:r>
          </a:p>
        </p:txBody>
      </p:sp>
      <p:sp>
        <p:nvSpPr>
          <p:cNvPr id="10" name="Shape 10"/>
          <p:cNvSpPr/>
          <p:nvPr/>
        </p:nvSpPr>
        <p:spPr>
          <a:xfrm>
            <a:off x="4266857" y="4748333"/>
            <a:ext cx="6503086" cy="107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7000" spc="-210">
                <a:solidFill>
                  <a:srgbClr val="11C6AF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-210">
                <a:solidFill>
                  <a:srgbClr val="11C6AF"/>
                </a:solidFill>
              </a:rPr>
              <a:t>Основы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0284829" y="5643507"/>
            <a:ext cx="5866740" cy="5866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463755" y="1477158"/>
            <a:ext cx="12312490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Как получать рекомендации от клиентов</a:t>
            </a:r>
          </a:p>
        </p:txBody>
      </p:sp>
      <p:sp>
        <p:nvSpPr>
          <p:cNvPr id="78" name="Shape 78"/>
          <p:cNvSpPr/>
          <p:nvPr/>
        </p:nvSpPr>
        <p:spPr>
          <a:xfrm>
            <a:off x="1907084" y="2712202"/>
            <a:ext cx="6747364" cy="206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000" b="1" spc="-60">
                <a:solidFill>
                  <a:srgbClr val="000000">
                    <a:alpha val="70000"/>
                  </a:srgbClr>
                </a:solidFill>
              </a:rPr>
              <a:t>Предложение подарка</a:t>
            </a:r>
          </a:p>
          <a:p>
            <a:pPr marL="370416" lvl="0" indent="-370416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продукция</a:t>
            </a:r>
          </a:p>
          <a:p>
            <a:pPr marL="370416" lvl="0" indent="-370416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приглашение на Мастер-класс</a:t>
            </a:r>
          </a:p>
          <a:p>
            <a:pPr marL="370416" lvl="0" indent="-370416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приглашение на дегустацию Вэлнэс</a:t>
            </a:r>
          </a:p>
          <a:p>
            <a:pPr marL="370416" lvl="0" indent="-370416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приглашение на занятие в клубе</a:t>
            </a:r>
          </a:p>
        </p:txBody>
      </p:sp>
      <p:sp>
        <p:nvSpPr>
          <p:cNvPr id="79" name="Shape 79"/>
          <p:cNvSpPr/>
          <p:nvPr/>
        </p:nvSpPr>
        <p:spPr>
          <a:xfrm>
            <a:off x="9560951" y="2864602"/>
            <a:ext cx="3372537" cy="80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000" b="1" spc="-60">
                <a:solidFill>
                  <a:srgbClr val="000000">
                    <a:alpha val="70000"/>
                  </a:srgbClr>
                </a:solidFill>
              </a:rPr>
              <a:t>Анкетирование</a:t>
            </a:r>
          </a:p>
          <a:p>
            <a:pPr marL="370416" lvl="0" indent="-370416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контакты из анкеты</a:t>
            </a:r>
          </a:p>
        </p:txBody>
      </p:sp>
      <p:sp>
        <p:nvSpPr>
          <p:cNvPr id="80" name="Shape 80"/>
          <p:cNvSpPr/>
          <p:nvPr/>
        </p:nvSpPr>
        <p:spPr>
          <a:xfrm>
            <a:off x="10499373" y="4249385"/>
            <a:ext cx="7842186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10558892" y="3861258"/>
            <a:ext cx="3726881" cy="3726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16731" t="1" r="-7637" b="-1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56362" y="5914749"/>
            <a:ext cx="8893970" cy="132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9" y="0"/>
                </a:moveTo>
                <a:cubicBezTo>
                  <a:pt x="1563" y="0"/>
                  <a:pt x="1004" y="2956"/>
                  <a:pt x="810" y="7014"/>
                </a:cubicBezTo>
                <a:lnTo>
                  <a:pt x="0" y="7618"/>
                </a:lnTo>
                <a:lnTo>
                  <a:pt x="732" y="9923"/>
                </a:lnTo>
                <a:cubicBezTo>
                  <a:pt x="731" y="9982"/>
                  <a:pt x="731" y="10039"/>
                  <a:pt x="731" y="10099"/>
                </a:cubicBezTo>
                <a:lnTo>
                  <a:pt x="731" y="11508"/>
                </a:lnTo>
                <a:cubicBezTo>
                  <a:pt x="731" y="17084"/>
                  <a:pt x="1402" y="21600"/>
                  <a:pt x="2229" y="21600"/>
                </a:cubicBezTo>
                <a:lnTo>
                  <a:pt x="20102" y="21600"/>
                </a:lnTo>
                <a:cubicBezTo>
                  <a:pt x="20930" y="21600"/>
                  <a:pt x="21600" y="17084"/>
                  <a:pt x="21600" y="11508"/>
                </a:cubicBezTo>
                <a:lnTo>
                  <a:pt x="21600" y="10099"/>
                </a:lnTo>
                <a:cubicBezTo>
                  <a:pt x="21600" y="4523"/>
                  <a:pt x="20930" y="0"/>
                  <a:pt x="20102" y="0"/>
                </a:cubicBezTo>
                <a:lnTo>
                  <a:pt x="2229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42913" lvl="1" indent="14288">
              <a:defRPr sz="1800">
                <a:solidFill>
                  <a:srgbClr val="000000"/>
                </a:solidFill>
              </a:defRPr>
            </a:pPr>
            <a:r>
              <a:rPr sz="2000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Что понравилось в нашем сервисе/продукции/сотрудничестве? Кому из ваших знакомых вы могли бы порекомендовать такой сервис/продукцию/сотрудничество?</a:t>
            </a:r>
          </a:p>
        </p:txBody>
      </p:sp>
      <p:sp>
        <p:nvSpPr>
          <p:cNvPr id="83" name="Shape 83"/>
          <p:cNvSpPr/>
          <p:nvPr/>
        </p:nvSpPr>
        <p:spPr>
          <a:xfrm>
            <a:off x="1724762" y="7415364"/>
            <a:ext cx="8893970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" y="0"/>
                </a:moveTo>
                <a:cubicBezTo>
                  <a:pt x="1362" y="0"/>
                  <a:pt x="883" y="3602"/>
                  <a:pt x="761" y="8417"/>
                </a:cubicBezTo>
                <a:lnTo>
                  <a:pt x="0" y="10127"/>
                </a:lnTo>
                <a:lnTo>
                  <a:pt x="748" y="12371"/>
                </a:lnTo>
                <a:cubicBezTo>
                  <a:pt x="834" y="17585"/>
                  <a:pt x="1330" y="21600"/>
                  <a:pt x="1936" y="21600"/>
                </a:cubicBezTo>
                <a:lnTo>
                  <a:pt x="20394" y="21600"/>
                </a:lnTo>
                <a:cubicBezTo>
                  <a:pt x="21060" y="21600"/>
                  <a:pt x="21600" y="16766"/>
                  <a:pt x="21600" y="10800"/>
                </a:cubicBezTo>
                <a:cubicBezTo>
                  <a:pt x="21600" y="4834"/>
                  <a:pt x="21060" y="0"/>
                  <a:pt x="20394" y="0"/>
                </a:cubicBezTo>
                <a:lnTo>
                  <a:pt x="1936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42913" lvl="1" indent="14288">
              <a:defRPr sz="1800">
                <a:solidFill>
                  <a:srgbClr val="000000"/>
                </a:solidFill>
              </a:defRPr>
            </a:pPr>
            <a:r>
              <a:rPr sz="2000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Кому из ваших знакомых будет интересен мастер-класс, Вэлнэс-клуб, каталог, е-каталог?</a:t>
            </a:r>
          </a:p>
        </p:txBody>
      </p:sp>
      <p:sp>
        <p:nvSpPr>
          <p:cNvPr id="84" name="Shape 84"/>
          <p:cNvSpPr/>
          <p:nvPr/>
        </p:nvSpPr>
        <p:spPr>
          <a:xfrm>
            <a:off x="3959962" y="8538288"/>
            <a:ext cx="5975351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2" y="0"/>
                </a:moveTo>
                <a:cubicBezTo>
                  <a:pt x="2027" y="0"/>
                  <a:pt x="1314" y="3602"/>
                  <a:pt x="1133" y="8417"/>
                </a:cubicBezTo>
                <a:lnTo>
                  <a:pt x="0" y="10127"/>
                </a:lnTo>
                <a:lnTo>
                  <a:pt x="1113" y="12371"/>
                </a:lnTo>
                <a:cubicBezTo>
                  <a:pt x="1241" y="17585"/>
                  <a:pt x="1980" y="21600"/>
                  <a:pt x="2882" y="21600"/>
                </a:cubicBezTo>
                <a:lnTo>
                  <a:pt x="19805" y="21600"/>
                </a:lnTo>
                <a:cubicBezTo>
                  <a:pt x="20797" y="21600"/>
                  <a:pt x="21600" y="16766"/>
                  <a:pt x="21600" y="10800"/>
                </a:cubicBezTo>
                <a:cubicBezTo>
                  <a:pt x="21600" y="4834"/>
                  <a:pt x="20797" y="0"/>
                  <a:pt x="19805" y="0"/>
                </a:cubicBezTo>
                <a:lnTo>
                  <a:pt x="2882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1C6AF">
                <a:alpha val="50000"/>
              </a:srgbClr>
            </a:solidFill>
            <a:miter lim="400000"/>
          </a:ln>
          <a:effectLst>
            <a:outerShdw blurRad="127000" dist="95472" dir="5400000" rotWithShape="0">
              <a:srgbClr val="002452">
                <a:alpha val="12871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442913" lvl="1" indent="14288">
              <a:defRPr sz="1800">
                <a:solidFill>
                  <a:srgbClr val="000000"/>
                </a:solidFill>
              </a:defRPr>
            </a:pPr>
            <a:r>
              <a:rPr sz="2000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— Что вам понравилось? Кого из ваших знакомых я могу пригласить?</a:t>
            </a:r>
          </a:p>
        </p:txBody>
      </p:sp>
      <p:sp>
        <p:nvSpPr>
          <p:cNvPr id="85" name="Shape 85"/>
          <p:cNvSpPr/>
          <p:nvPr/>
        </p:nvSpPr>
        <p:spPr>
          <a:xfrm>
            <a:off x="1720206" y="5249983"/>
            <a:ext cx="6549468" cy="451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 spc="-72">
                <a:solidFill>
                  <a:srgbClr val="11C6A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400" b="1" spc="-72">
                <a:solidFill>
                  <a:srgbClr val="11C6AF"/>
                </a:solidFill>
              </a:rPr>
              <a:t>Фразы для получения рекомендации: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Корпоративные клиенты</a:t>
            </a:r>
          </a:p>
        </p:txBody>
      </p:sp>
      <p:pic>
        <p:nvPicPr>
          <p:cNvPr id="88" name="shutterstock_124514710.jpg"/>
          <p:cNvPicPr/>
          <p:nvPr/>
        </p:nvPicPr>
        <p:blipFill>
          <a:blip r:embed="rId3">
            <a:extLst/>
          </a:blip>
          <a:srcRect l="24668" t="12108" r="1422" b="12108"/>
          <a:stretch>
            <a:fillRect/>
          </a:stretch>
        </p:blipFill>
        <p:spPr>
          <a:xfrm>
            <a:off x="1693333" y="2904132"/>
            <a:ext cx="3391818" cy="231971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693333" y="5207000"/>
            <a:ext cx="3391694" cy="0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pic>
        <p:nvPicPr>
          <p:cNvPr id="90" name="Слайд 11 1.jpg"/>
          <p:cNvPicPr/>
          <p:nvPr/>
        </p:nvPicPr>
        <p:blipFill>
          <a:blip r:embed="rId4">
            <a:extLst/>
          </a:blip>
          <a:srcRect t="9766" b="17707"/>
          <a:stretch>
            <a:fillRect/>
          </a:stretch>
        </p:blipFill>
        <p:spPr>
          <a:xfrm>
            <a:off x="10154973" y="2904132"/>
            <a:ext cx="3391818" cy="231971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10154973" y="5207000"/>
            <a:ext cx="3391694" cy="0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693333" y="5414158"/>
            <a:ext cx="3391694" cy="319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Поиск корпоративных клиентов</a:t>
            </a:r>
            <a:endParaRPr sz="2000" b="1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дошкольные, учебные заведения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заведения сферы услуг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компании из телефонного справочника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офисы в бизнес-центрах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рекомендации клентов</a:t>
            </a:r>
          </a:p>
        </p:txBody>
      </p:sp>
      <p:sp>
        <p:nvSpPr>
          <p:cNvPr id="93" name="Shape 93"/>
          <p:cNvSpPr/>
          <p:nvPr/>
        </p:nvSpPr>
        <p:spPr>
          <a:xfrm>
            <a:off x="5644753" y="2908025"/>
            <a:ext cx="3955654" cy="609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Сохранение корпоративных клиентов</a:t>
            </a:r>
            <a:endParaRPr sz="2000" b="1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предложить систему скидок, подарков при заказе на определенную сумму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000000">
                    <a:alpha val="70000"/>
                  </a:srgbClr>
                </a:solidFill>
              </a:rPr>
              <a:t>М</a:t>
            </a:r>
            <a:r>
              <a:rPr lang="ru-RU" dirty="0" smtClean="0">
                <a:solidFill>
                  <a:srgbClr val="000000">
                    <a:alpha val="70000"/>
                  </a:srgbClr>
                </a:solidFill>
              </a:rPr>
              <a:t>астер-класс</a:t>
            </a:r>
            <a:r>
              <a:rPr dirty="0" smtClean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dirty="0">
                <a:solidFill>
                  <a:srgbClr val="000000">
                    <a:alpha val="70000"/>
                  </a:srgbClr>
                </a:solidFill>
              </a:rPr>
              <a:t>дегустация, тестирование – лучшее вознаграждение</a:t>
            </a:r>
            <a:br>
              <a:rPr dirty="0">
                <a:solidFill>
                  <a:srgbClr val="000000">
                    <a:alpha val="70000"/>
                  </a:srgbClr>
                </a:solidFill>
              </a:rPr>
            </a:br>
            <a:r>
              <a:rPr dirty="0">
                <a:solidFill>
                  <a:srgbClr val="000000">
                    <a:alpha val="70000"/>
                  </a:srgbClr>
                </a:solidFill>
              </a:rPr>
              <a:t>за лояльность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приглашения на тематические мероприятия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регулярные консультации  (онлайн и оффлайн)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возможность получить подарки ко времени, на определенную сумму,  в удобном месте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00">
                    <a:alpha val="70000"/>
                  </a:srgbClr>
                </a:solidFill>
              </a:rPr>
              <a:t>участие в корпоративном мероприятии в качестве спонсора (провести лотерею)</a:t>
            </a:r>
          </a:p>
        </p:txBody>
      </p:sp>
      <p:sp>
        <p:nvSpPr>
          <p:cNvPr id="94" name="Shape 94"/>
          <p:cNvSpPr/>
          <p:nvPr/>
        </p:nvSpPr>
        <p:spPr>
          <a:xfrm>
            <a:off x="10154973" y="5414158"/>
            <a:ext cx="3391694" cy="318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Как привлечь</a:t>
            </a:r>
            <a:endParaRPr sz="2000" b="1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>
                    <a:alpha val="70000"/>
                  </a:srgbClr>
                </a:solidFill>
              </a:rPr>
              <a:t>демонстрация образцов </a:t>
            </a:r>
            <a:r>
              <a:rPr dirty="0">
                <a:solidFill>
                  <a:srgbClr val="000000">
                    <a:alpha val="70000"/>
                  </a:srgbClr>
                </a:solidFill>
              </a:rPr>
              <a:t>подарков на праздники</a:t>
            </a:r>
            <a:br>
              <a:rPr dirty="0">
                <a:solidFill>
                  <a:srgbClr val="000000">
                    <a:alpha val="70000"/>
                  </a:srgbClr>
                </a:solidFill>
              </a:rPr>
            </a:br>
            <a:r>
              <a:rPr dirty="0">
                <a:solidFill>
                  <a:srgbClr val="000000">
                    <a:alpha val="70000"/>
                  </a:srgbClr>
                </a:solidFill>
              </a:rPr>
              <a:t>на разные суммы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>
                    <a:alpha val="70000"/>
                  </a:srgbClr>
                </a:solidFill>
              </a:rPr>
              <a:t>подарочные сертификаты</a:t>
            </a:r>
            <a:r>
              <a:rPr dirty="0">
                <a:solidFill>
                  <a:srgbClr val="000000">
                    <a:alpha val="70000"/>
                  </a:srgbClr>
                </a:solidFill>
              </a:rPr>
              <a:t> на разные суммы (пример 200, 500, 1000)</a:t>
            </a:r>
          </a:p>
          <a:p>
            <a:pPr marL="308680" lvl="0" indent="-308680">
              <a:spcBef>
                <a:spcPts val="1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b="1" dirty="0">
                <a:solidFill>
                  <a:srgbClr val="000000">
                    <a:alpha val="70000"/>
                  </a:srgbClr>
                </a:solidFill>
              </a:rPr>
              <a:t>сервис:</a:t>
            </a:r>
            <a:r>
              <a:rPr dirty="0">
                <a:solidFill>
                  <a:srgbClr val="000000">
                    <a:alpha val="70000"/>
                  </a:srgbClr>
                </a:solidFill>
              </a:rPr>
              <a:t> доставка, способы оплаты, оформление подарков.</a:t>
            </a:r>
          </a:p>
        </p:txBody>
      </p:sp>
      <p:pic>
        <p:nvPicPr>
          <p:cNvPr id="95" name="Слайд 11 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57490" y="4062434"/>
            <a:ext cx="1368040" cy="1311280"/>
          </a:xfrm>
          <a:prstGeom prst="rect">
            <a:avLst/>
          </a:prstGeom>
          <a:ln w="12700">
            <a:miter lim="400000"/>
          </a:ln>
          <a:effectLst>
            <a:reflection stA="20282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6368932" y="5781846"/>
            <a:ext cx="9072269" cy="90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Из клиента в Консультанты</a:t>
            </a:r>
          </a:p>
        </p:txBody>
      </p:sp>
      <p:sp>
        <p:nvSpPr>
          <p:cNvPr id="99" name="Shape 99"/>
          <p:cNvSpPr/>
          <p:nvPr/>
        </p:nvSpPr>
        <p:spPr>
          <a:xfrm>
            <a:off x="1361064" y="4255460"/>
            <a:ext cx="5947739" cy="1835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08680" lvl="0" indent="-308680">
              <a:spcBef>
                <a:spcPts val="25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0000">
                    <a:alpha val="70000"/>
                  </a:srgbClr>
                </a:solidFill>
              </a:rPr>
              <a:t>проходит кампания по приглашению</a:t>
            </a:r>
          </a:p>
          <a:p>
            <a:pPr marL="308680" lvl="0" indent="-308680">
              <a:spcBef>
                <a:spcPts val="25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0000">
                    <a:alpha val="70000"/>
                  </a:srgbClr>
                </a:solidFill>
              </a:rPr>
              <a:t>клиент размещает большие заказы</a:t>
            </a:r>
          </a:p>
          <a:p>
            <a:pPr marL="308680" lvl="0" indent="-308680">
              <a:spcBef>
                <a:spcPts val="25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0000">
                    <a:alpha val="70000"/>
                  </a:srgbClr>
                </a:solidFill>
              </a:rPr>
              <a:t>клиент заинтересовался бизнесом. </a:t>
            </a:r>
          </a:p>
        </p:txBody>
      </p:sp>
      <p:sp>
        <p:nvSpPr>
          <p:cNvPr id="100" name="Shape 100"/>
          <p:cNvSpPr/>
          <p:nvPr/>
        </p:nvSpPr>
        <p:spPr>
          <a:xfrm>
            <a:off x="1361064" y="2814891"/>
            <a:ext cx="57622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 dirty="0" err="1">
                <a:solidFill>
                  <a:srgbClr val="53585F"/>
                </a:solidFill>
              </a:rPr>
              <a:t>Правило</a:t>
            </a:r>
            <a:r>
              <a:rPr sz="2600" b="1" spc="-78" dirty="0">
                <a:solidFill>
                  <a:srgbClr val="53585F"/>
                </a:solidFill>
              </a:rPr>
              <a:t> №1.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 dirty="0" err="1" smtClean="0">
                <a:solidFill>
                  <a:srgbClr val="11C6AF"/>
                </a:solidFill>
              </a:rPr>
              <a:t>Сделай</a:t>
            </a:r>
            <a:r>
              <a:rPr lang="ru-RU" sz="2600" b="1" spc="-78" dirty="0" smtClean="0">
                <a:solidFill>
                  <a:srgbClr val="11C6AF"/>
                </a:solidFill>
              </a:rPr>
              <a:t>те</a:t>
            </a:r>
            <a:r>
              <a:rPr sz="2600" b="1" spc="-78" dirty="0" smtClean="0">
                <a:solidFill>
                  <a:srgbClr val="11C6AF"/>
                </a:solidFill>
              </a:rPr>
              <a:t> </a:t>
            </a:r>
            <a:r>
              <a:rPr sz="2600" b="1" spc="-78" dirty="0" err="1">
                <a:solidFill>
                  <a:srgbClr val="11C6AF"/>
                </a:solidFill>
              </a:rPr>
              <a:t>предложение</a:t>
            </a:r>
            <a:r>
              <a:rPr sz="2600" b="1" spc="-78" dirty="0">
                <a:solidFill>
                  <a:srgbClr val="11C6AF"/>
                </a:solidFill>
              </a:rPr>
              <a:t> о </a:t>
            </a:r>
            <a:r>
              <a:rPr sz="2600" b="1" spc="-78" dirty="0" err="1">
                <a:solidFill>
                  <a:srgbClr val="11C6AF"/>
                </a:solidFill>
              </a:rPr>
              <a:t>регистрации</a:t>
            </a:r>
            <a:r>
              <a:rPr sz="2600" b="1" spc="-78" dirty="0">
                <a:solidFill>
                  <a:srgbClr val="11C6AF"/>
                </a:solidFill>
              </a:rPr>
              <a:t> </a:t>
            </a:r>
            <a:r>
              <a:rPr sz="2600" b="1" spc="-78" dirty="0" err="1">
                <a:solidFill>
                  <a:srgbClr val="11C6AF"/>
                </a:solidFill>
              </a:rPr>
              <a:t>клиенту</a:t>
            </a:r>
            <a:r>
              <a:rPr sz="2600" b="1" spc="-78" dirty="0">
                <a:solidFill>
                  <a:srgbClr val="11C6AF"/>
                </a:solidFill>
              </a:rPr>
              <a:t>, </a:t>
            </a:r>
            <a:r>
              <a:rPr sz="2600" b="1" spc="-78" dirty="0" err="1">
                <a:solidFill>
                  <a:srgbClr val="11C6AF"/>
                </a:solidFill>
              </a:rPr>
              <a:t>когда</a:t>
            </a:r>
            <a:r>
              <a:rPr sz="2600" b="1" spc="-78" dirty="0">
                <a:solidFill>
                  <a:srgbClr val="11C6AF"/>
                </a:solidFill>
              </a:rPr>
              <a:t>:</a:t>
            </a:r>
          </a:p>
        </p:txBody>
      </p:sp>
      <p:sp>
        <p:nvSpPr>
          <p:cNvPr id="101" name="Shape 101"/>
          <p:cNvSpPr/>
          <p:nvPr/>
        </p:nvSpPr>
        <p:spPr>
          <a:xfrm>
            <a:off x="7931197" y="2814891"/>
            <a:ext cx="5947739" cy="127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53585F"/>
                </a:solidFill>
              </a:rPr>
              <a:t>Правило №2.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11C6AF"/>
                </a:solidFill>
              </a:rPr>
              <a:t>Стал Консультантом — бери на себя ответственность за своих клиентов.</a:t>
            </a:r>
          </a:p>
        </p:txBody>
      </p:sp>
      <p:sp>
        <p:nvSpPr>
          <p:cNvPr id="102" name="Shape 102"/>
          <p:cNvSpPr/>
          <p:nvPr/>
        </p:nvSpPr>
        <p:spPr>
          <a:xfrm>
            <a:off x="1361064" y="6363660"/>
            <a:ext cx="576219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 dirty="0">
                <a:solidFill>
                  <a:srgbClr val="000000">
                    <a:alpha val="70000"/>
                  </a:srgbClr>
                </a:solidFill>
              </a:rPr>
              <a:t>Предложить можно сразу, а потом напоминать во время действия различных акций</a:t>
            </a:r>
          </a:p>
        </p:txBody>
      </p:sp>
      <p:sp>
        <p:nvSpPr>
          <p:cNvPr id="103" name="Shape 103"/>
          <p:cNvSpPr/>
          <p:nvPr/>
        </p:nvSpPr>
        <p:spPr>
          <a:xfrm>
            <a:off x="8060973" y="5736488"/>
            <a:ext cx="7842186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073435" y="4528922"/>
            <a:ext cx="4613668" cy="4613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21972" r="-21972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flipV="1">
            <a:off x="12346582" y="5492570"/>
            <a:ext cx="1" cy="1423052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flipV="1">
            <a:off x="7539566" y="6155333"/>
            <a:ext cx="1" cy="402325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flipV="1">
            <a:off x="4108516" y="6155333"/>
            <a:ext cx="1" cy="402325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505516" y="4513375"/>
            <a:ext cx="4228969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2940891" y="1477158"/>
            <a:ext cx="9358218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Благодаря чему</a:t>
            </a:r>
            <a:br>
              <a:rPr sz="5000" spc="-150">
                <a:solidFill>
                  <a:srgbClr val="000000">
                    <a:alpha val="50000"/>
                  </a:srgbClr>
                </a:solidFill>
              </a:rPr>
            </a:b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клиент становится постоянным?</a:t>
            </a:r>
          </a:p>
        </p:txBody>
      </p:sp>
      <p:pic>
        <p:nvPicPr>
          <p:cNvPr id="111" name="shutterstock_149882636.jpg"/>
          <p:cNvPicPr/>
          <p:nvPr/>
        </p:nvPicPr>
        <p:blipFill>
          <a:blip r:embed="rId3">
            <a:extLst/>
          </a:blip>
          <a:srcRect t="6215" b="6215"/>
          <a:stretch>
            <a:fillRect/>
          </a:stretch>
        </p:blipFill>
        <p:spPr>
          <a:xfrm>
            <a:off x="6161682" y="3302066"/>
            <a:ext cx="2916559" cy="199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6161682" y="5300133"/>
            <a:ext cx="2916536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161682" y="5380990"/>
            <a:ext cx="29166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53585F"/>
                </a:solidFill>
              </a:rPr>
              <a:t>Профессиональное обслуживание</a:t>
            </a:r>
          </a:p>
        </p:txBody>
      </p:sp>
      <p:pic>
        <p:nvPicPr>
          <p:cNvPr id="114" name="shutterstock_117241141.jpg"/>
          <p:cNvPicPr/>
          <p:nvPr/>
        </p:nvPicPr>
        <p:blipFill>
          <a:blip r:embed="rId4">
            <a:extLst/>
          </a:blip>
          <a:srcRect l="1236" r="1236"/>
          <a:stretch>
            <a:fillRect/>
          </a:stretch>
        </p:blipFill>
        <p:spPr>
          <a:xfrm>
            <a:off x="2605682" y="3516028"/>
            <a:ext cx="2916559" cy="199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2605682" y="5514095"/>
            <a:ext cx="2916536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605682" y="5594953"/>
            <a:ext cx="29166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 dirty="0" err="1">
                <a:solidFill>
                  <a:srgbClr val="53585F"/>
                </a:solidFill>
              </a:rPr>
              <a:t>Имидж</a:t>
            </a:r>
            <a:r>
              <a:rPr sz="2000" b="1" spc="-100" baseline="0" dirty="0">
                <a:solidFill>
                  <a:srgbClr val="53585F"/>
                </a:solidFill>
              </a:rPr>
              <a:t> </a:t>
            </a:r>
            <a:r>
              <a:rPr lang="ru-RU" sz="2000" b="1" spc="-100" baseline="0" dirty="0" smtClean="0">
                <a:solidFill>
                  <a:srgbClr val="53585F"/>
                </a:solidFill>
              </a:rPr>
              <a:t>К</a:t>
            </a:r>
            <a:r>
              <a:rPr sz="2000" b="1" spc="-100" baseline="0" dirty="0" err="1" smtClean="0">
                <a:solidFill>
                  <a:srgbClr val="53585F"/>
                </a:solidFill>
              </a:rPr>
              <a:t>онсультанта</a:t>
            </a:r>
            <a:endParaRPr sz="2000" b="1" spc="-100" baseline="0" dirty="0">
              <a:solidFill>
                <a:srgbClr val="53585F"/>
              </a:solidFill>
            </a:endParaRPr>
          </a:p>
        </p:txBody>
      </p:sp>
      <p:pic>
        <p:nvPicPr>
          <p:cNvPr id="117" name="Слайд 13 Этика.jpg"/>
          <p:cNvPicPr/>
          <p:nvPr/>
        </p:nvPicPr>
        <p:blipFill>
          <a:blip r:embed="rId5">
            <a:extLst/>
          </a:blip>
          <a:srcRect t="1661" b="1661"/>
          <a:stretch>
            <a:fillRect/>
          </a:stretch>
        </p:blipFill>
        <p:spPr>
          <a:xfrm>
            <a:off x="2588749" y="6499674"/>
            <a:ext cx="2916559" cy="199467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2588749" y="8497742"/>
            <a:ext cx="2916536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588749" y="8578599"/>
            <a:ext cx="29166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53585F"/>
                </a:solidFill>
              </a:rPr>
              <a:t>Этика</a:t>
            </a:r>
          </a:p>
        </p:txBody>
      </p:sp>
      <p:pic>
        <p:nvPicPr>
          <p:cNvPr id="120" name="shutterstock_124546969.jpg"/>
          <p:cNvPicPr/>
          <p:nvPr/>
        </p:nvPicPr>
        <p:blipFill>
          <a:blip r:embed="rId6">
            <a:extLst/>
          </a:blip>
          <a:srcRect l="1236" r="1236"/>
          <a:stretch>
            <a:fillRect/>
          </a:stretch>
        </p:blipFill>
        <p:spPr>
          <a:xfrm>
            <a:off x="5941549" y="6499674"/>
            <a:ext cx="2916559" cy="199467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941549" y="8497742"/>
            <a:ext cx="2916536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941549" y="8578599"/>
            <a:ext cx="29166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53585F"/>
                </a:solidFill>
              </a:rPr>
              <a:t>Сервис</a:t>
            </a:r>
          </a:p>
        </p:txBody>
      </p:sp>
      <p:pic>
        <p:nvPicPr>
          <p:cNvPr id="123" name="Слайд 13 Индивидуальный подход.jpg"/>
          <p:cNvPicPr/>
          <p:nvPr/>
        </p:nvPicPr>
        <p:blipFill>
          <a:blip r:embed="rId7">
            <a:extLst/>
          </a:blip>
          <a:srcRect l="1309" r="1309"/>
          <a:stretch>
            <a:fillRect/>
          </a:stretch>
        </p:blipFill>
        <p:spPr>
          <a:xfrm>
            <a:off x="9717682" y="3516028"/>
            <a:ext cx="2916559" cy="199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9717682" y="5514095"/>
            <a:ext cx="2916536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9717682" y="5594953"/>
            <a:ext cx="29166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53585F"/>
                </a:solidFill>
              </a:rPr>
              <a:t>Индивидуальный подход</a:t>
            </a:r>
          </a:p>
        </p:txBody>
      </p:sp>
      <p:pic>
        <p:nvPicPr>
          <p:cNvPr id="126" name="thumbnail.jpg"/>
          <p:cNvPicPr/>
          <p:nvPr/>
        </p:nvPicPr>
        <p:blipFill>
          <a:blip r:embed="rId8">
            <a:extLst/>
          </a:blip>
          <a:srcRect l="390" r="390"/>
          <a:stretch>
            <a:fillRect/>
          </a:stretch>
        </p:blipFill>
        <p:spPr>
          <a:xfrm>
            <a:off x="9717682" y="6499674"/>
            <a:ext cx="2916559" cy="199467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9717682" y="8497742"/>
            <a:ext cx="2916536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9717682" y="8578599"/>
            <a:ext cx="291663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>
                <a:solidFill>
                  <a:srgbClr val="53585F"/>
                </a:solidFill>
              </a:rPr>
              <a:t>Постпродажное обслуживание клиента</a:t>
            </a:r>
          </a:p>
        </p:txBody>
      </p:sp>
      <p:sp>
        <p:nvSpPr>
          <p:cNvPr id="129" name="Shape 129"/>
          <p:cNvSpPr/>
          <p:nvPr/>
        </p:nvSpPr>
        <p:spPr>
          <a:xfrm flipV="1">
            <a:off x="5251516" y="5492570"/>
            <a:ext cx="1" cy="707124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085776" y="6204095"/>
            <a:ext cx="3487385" cy="1"/>
          </a:xfrm>
          <a:prstGeom prst="line">
            <a:avLst/>
          </a:prstGeom>
          <a:ln w="63500">
            <a:solidFill>
              <a:srgbClr val="11C6AF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863965" y="5118100"/>
            <a:ext cx="9728201" cy="972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940891" y="1477158"/>
            <a:ext cx="9358218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Профессиональное обслуживание</a:t>
            </a:r>
          </a:p>
        </p:txBody>
      </p:sp>
      <p:sp>
        <p:nvSpPr>
          <p:cNvPr id="134" name="Shape 134"/>
          <p:cNvSpPr/>
          <p:nvPr/>
        </p:nvSpPr>
        <p:spPr>
          <a:xfrm>
            <a:off x="2995494" y="3229758"/>
            <a:ext cx="9249012" cy="882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600" b="1" spc="-78">
                <a:solidFill>
                  <a:srgbClr val="11C6A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11C6AF"/>
                </a:solidFill>
              </a:rPr>
              <a:t>Любите каждый продукт, который продаете! Знайте о нем, пользуйтесь им и рассказывайте о нем всем!</a:t>
            </a:r>
          </a:p>
        </p:txBody>
      </p:sp>
      <p:sp>
        <p:nvSpPr>
          <p:cNvPr id="135" name="Shape 135"/>
          <p:cNvSpPr/>
          <p:nvPr/>
        </p:nvSpPr>
        <p:spPr>
          <a:xfrm>
            <a:off x="1361064" y="4770691"/>
            <a:ext cx="8471996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Передайте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клиенту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свои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знания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и </a:t>
            </a:r>
            <a:r>
              <a:rPr sz="3000" spc="-90" dirty="0" err="1" smtClean="0">
                <a:solidFill>
                  <a:srgbClr val="000000">
                    <a:alpha val="70000"/>
                  </a:srgbClr>
                </a:solidFill>
              </a:rPr>
              <a:t>умения</a:t>
            </a:r>
            <a:r>
              <a:rPr lang="ru-RU"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lang="ru-RU" sz="3000" spc="-90" dirty="0" smtClean="0">
                <a:solidFill>
                  <a:srgbClr val="000000">
                    <a:alpha val="70000"/>
                  </a:srgbClr>
                </a:solidFill>
              </a:rPr>
              <a:t>-</a:t>
            </a:r>
            <a:endParaRPr sz="3000" spc="-90" dirty="0">
              <a:solidFill>
                <a:srgbClr val="000000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и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он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отблагодарит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вас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постоянными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заказами</a:t>
            </a:r>
            <a:endParaRPr sz="3000" spc="-90" dirty="0">
              <a:solidFill>
                <a:srgbClr val="000000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и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возможной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последующей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регистрацией</a:t>
            </a:r>
            <a:endParaRPr sz="3000" spc="-90" dirty="0">
              <a:solidFill>
                <a:srgbClr val="000000">
                  <a:alpha val="70000"/>
                </a:srgb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в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вашей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3000" spc="-90" dirty="0" err="1">
                <a:solidFill>
                  <a:srgbClr val="000000">
                    <a:alpha val="70000"/>
                  </a:srgbClr>
                </a:solidFill>
              </a:rPr>
              <a:t>команде</a:t>
            </a: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.</a:t>
            </a:r>
          </a:p>
        </p:txBody>
      </p:sp>
      <p:sp>
        <p:nvSpPr>
          <p:cNvPr id="136" name="Shape 136"/>
          <p:cNvSpPr/>
          <p:nvPr/>
        </p:nvSpPr>
        <p:spPr>
          <a:xfrm>
            <a:off x="9551106" y="5607990"/>
            <a:ext cx="7842186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997893" y="4378112"/>
            <a:ext cx="4329072" cy="432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14414" r="-14414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9624098" y="1037166"/>
            <a:ext cx="9728201" cy="972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Имидж Консультанта</a:t>
            </a:r>
          </a:p>
        </p:txBody>
      </p:sp>
      <p:sp>
        <p:nvSpPr>
          <p:cNvPr id="141" name="Shape 141"/>
          <p:cNvSpPr/>
          <p:nvPr/>
        </p:nvSpPr>
        <p:spPr>
          <a:xfrm>
            <a:off x="2165761" y="7422589"/>
            <a:ext cx="9249011" cy="882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11C6AF"/>
                </a:solidFill>
              </a:rPr>
              <a:t>Ничто не обходится нам так дешево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spc="-78">
                <a:solidFill>
                  <a:srgbClr val="11C6AF"/>
                </a:solidFill>
              </a:rPr>
              <a:t>и не стоит так дорого, как наша улыбка!</a:t>
            </a:r>
          </a:p>
        </p:txBody>
      </p:sp>
      <p:sp>
        <p:nvSpPr>
          <p:cNvPr id="142" name="Shape 142"/>
          <p:cNvSpPr/>
          <p:nvPr/>
        </p:nvSpPr>
        <p:spPr>
          <a:xfrm>
            <a:off x="2123064" y="2820119"/>
            <a:ext cx="5904810" cy="3954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одежда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макияж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аромат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аксессуары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визитки, календарь-визитка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корпоративные материалы</a:t>
            </a:r>
          </a:p>
        </p:txBody>
      </p:sp>
      <p:sp>
        <p:nvSpPr>
          <p:cNvPr id="143" name="Shape 143"/>
          <p:cNvSpPr/>
          <p:nvPr/>
        </p:nvSpPr>
        <p:spPr>
          <a:xfrm>
            <a:off x="8704440" y="4829057"/>
            <a:ext cx="7842185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9143565" y="2401641"/>
            <a:ext cx="3658467" cy="365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36734" r="-4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491745" y="6060213"/>
            <a:ext cx="2694608" cy="2694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  <a:srcRect/>
            <a:stretch>
              <a:fillRect l="-22867" t="1" r="-8481" b="-1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8557682" y="6185382"/>
            <a:ext cx="2444270" cy="2444270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H="1" flipV="1">
            <a:off x="8616914" y="6185382"/>
            <a:ext cx="2444270" cy="2444270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9861165" y="2694905"/>
            <a:ext cx="9728201" cy="972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2940891" y="1477158"/>
            <a:ext cx="9358218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Инструменты для работы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 клиентами</a:t>
            </a:r>
          </a:p>
        </p:txBody>
      </p:sp>
      <p:sp>
        <p:nvSpPr>
          <p:cNvPr id="151" name="Shape 151"/>
          <p:cNvSpPr/>
          <p:nvPr/>
        </p:nvSpPr>
        <p:spPr>
          <a:xfrm>
            <a:off x="2123064" y="3328118"/>
            <a:ext cx="6850034" cy="4639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каталог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анкеты, опросники, тесты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карточка клиента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картотека клиента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брошюры «Премьер-клуб», «Вэлнэс»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набор пробников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>
                <a:solidFill>
                  <a:srgbClr val="000000">
                    <a:alpha val="70000"/>
                  </a:srgbClr>
                </a:solidFill>
              </a:rPr>
              <a:t>свой любимый продукт</a:t>
            </a:r>
          </a:p>
        </p:txBody>
      </p:sp>
      <p:sp>
        <p:nvSpPr>
          <p:cNvPr id="152" name="Shape 152"/>
          <p:cNvSpPr/>
          <p:nvPr/>
        </p:nvSpPr>
        <p:spPr>
          <a:xfrm>
            <a:off x="9093906" y="5320123"/>
            <a:ext cx="7842186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1185766" y="2537108"/>
            <a:ext cx="3658466" cy="365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18416" r="-18416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9050545" y="4333013"/>
            <a:ext cx="3085199" cy="308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  <a:srcRect/>
            <a:stretch>
              <a:fillRect l="1" t="1" r="-9" b="-42909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8067783" y="6542215"/>
            <a:ext cx="2694609" cy="2694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5"/>
            <a:srcRect/>
            <a:stretch>
              <a:fillRect t="-20388" b="-20388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Каталог Орифлэйм</a:t>
            </a:r>
          </a:p>
        </p:txBody>
      </p:sp>
      <p:sp>
        <p:nvSpPr>
          <p:cNvPr id="158" name="Shape 158"/>
          <p:cNvSpPr/>
          <p:nvPr/>
        </p:nvSpPr>
        <p:spPr>
          <a:xfrm>
            <a:off x="2139997" y="2853985"/>
            <a:ext cx="6850034" cy="1896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закладки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подписи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 spc="-90" dirty="0">
                <a:solidFill>
                  <a:srgbClr val="000000">
                    <a:alpha val="70000"/>
                  </a:srgbClr>
                </a:solidFill>
              </a:rPr>
              <a:t>ТОП-5 предложений каталога</a:t>
            </a:r>
          </a:p>
        </p:txBody>
      </p:sp>
      <p:sp>
        <p:nvSpPr>
          <p:cNvPr id="159" name="Shape 159"/>
          <p:cNvSpPr/>
          <p:nvPr/>
        </p:nvSpPr>
        <p:spPr>
          <a:xfrm>
            <a:off x="9521693" y="3008541"/>
            <a:ext cx="457047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spc="-100" dirty="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rPr>
              <a:t>Подробнее о том, как продавать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spc="-100" dirty="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rPr>
              <a:t>с помощью каталога вы узнаете</a:t>
            </a:r>
            <a:br>
              <a:rPr sz="2000" spc="-100" dirty="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 spc="-100" dirty="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rPr>
              <a:t>на тренинге </a:t>
            </a:r>
            <a:r>
              <a:rPr sz="2000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«Как показывать каталог»</a:t>
            </a:r>
          </a:p>
        </p:txBody>
      </p:sp>
      <p:pic>
        <p:nvPicPr>
          <p:cNvPr id="160" name="Слайд 7 3.jpg"/>
          <p:cNvPicPr/>
          <p:nvPr/>
        </p:nvPicPr>
        <p:blipFill>
          <a:blip r:embed="rId3">
            <a:extLst/>
          </a:blip>
          <a:srcRect l="2047" r="2047"/>
          <a:stretch>
            <a:fillRect/>
          </a:stretch>
        </p:blipFill>
        <p:spPr>
          <a:xfrm>
            <a:off x="8480355" y="6000629"/>
            <a:ext cx="2591109" cy="2581014"/>
          </a:xfrm>
          <a:prstGeom prst="rect">
            <a:avLst/>
          </a:prstGeom>
          <a:ln w="12700">
            <a:miter lim="400000"/>
          </a:ln>
          <a:effectLst>
            <a:outerShdw blurRad="88900" dist="78091" dir="5400000" rotWithShape="0">
              <a:srgbClr val="000000">
                <a:alpha val="13811"/>
              </a:srgbClr>
            </a:outerShdw>
            <a:reflection stA="50000" endPos="40000" dir="5400000" sy="-100000" algn="bl" rotWithShape="0"/>
          </a:effectLst>
        </p:spPr>
      </p:pic>
      <p:pic>
        <p:nvPicPr>
          <p:cNvPr id="161" name="Слайд 7 1.jpg"/>
          <p:cNvPicPr/>
          <p:nvPr/>
        </p:nvPicPr>
        <p:blipFill>
          <a:blip r:embed="rId4">
            <a:extLst/>
          </a:blip>
          <a:srcRect t="550" b="550"/>
          <a:stretch>
            <a:fillRect/>
          </a:stretch>
        </p:blipFill>
        <p:spPr>
          <a:xfrm>
            <a:off x="4168537" y="6535992"/>
            <a:ext cx="2053695" cy="2045578"/>
          </a:xfrm>
          <a:prstGeom prst="rect">
            <a:avLst/>
          </a:prstGeom>
          <a:ln w="12700">
            <a:miter lim="400000"/>
          </a:ln>
          <a:effectLst>
            <a:outerShdw blurRad="88900" dist="78091" dir="5400000" rotWithShape="0">
              <a:srgbClr val="000000">
                <a:alpha val="13811"/>
              </a:srgbClr>
            </a:outerShdw>
            <a:reflection stA="50000" endPos="40000" dir="5400000" sy="-100000" algn="bl" rotWithShape="0"/>
          </a:effectLst>
        </p:spPr>
      </p:pic>
      <p:pic>
        <p:nvPicPr>
          <p:cNvPr id="162" name="Слайд 7 2.jpg"/>
          <p:cNvPicPr/>
          <p:nvPr/>
        </p:nvPicPr>
        <p:blipFill>
          <a:blip r:embed="rId5">
            <a:extLst/>
          </a:blip>
          <a:srcRect t="1864" b="1864"/>
          <a:stretch>
            <a:fillRect/>
          </a:stretch>
        </p:blipFill>
        <p:spPr>
          <a:xfrm>
            <a:off x="5342828" y="5305922"/>
            <a:ext cx="3696714" cy="3544983"/>
          </a:xfrm>
          <a:prstGeom prst="rect">
            <a:avLst/>
          </a:prstGeom>
          <a:ln w="12700">
            <a:miter lim="400000"/>
          </a:ln>
          <a:effectLst>
            <a:outerShdw blurRad="88900" dist="78091" dir="5400000" rotWithShape="0">
              <a:srgbClr val="000000">
                <a:alpha val="32271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2-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9941" y="6576870"/>
            <a:ext cx="3506832" cy="2781311"/>
          </a:xfrm>
          <a:prstGeom prst="rect">
            <a:avLst/>
          </a:prstGeom>
          <a:ln w="12700">
            <a:miter lim="400000"/>
          </a:ln>
          <a:effectLst>
            <a:outerShdw blurRad="165100" dist="78091" dir="5400000" rotWithShape="0">
              <a:srgbClr val="000000">
                <a:alpha val="38895"/>
              </a:srgbClr>
            </a:outerShdw>
            <a:reflection stA="18780" endPos="40000" dir="5400000" sy="-100000" algn="bl" rotWithShape="0"/>
          </a:effectLst>
        </p:spPr>
      </p:pic>
      <p:sp>
        <p:nvSpPr>
          <p:cNvPr id="165" name="Shape 165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Тестирование продукции</a:t>
            </a:r>
          </a:p>
        </p:txBody>
      </p:sp>
      <p:sp>
        <p:nvSpPr>
          <p:cNvPr id="166" name="Shape 166"/>
          <p:cNvSpPr/>
          <p:nvPr/>
        </p:nvSpPr>
        <p:spPr>
          <a:xfrm>
            <a:off x="1377997" y="2845518"/>
            <a:ext cx="6279526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 dirty="0">
                <a:solidFill>
                  <a:srgbClr val="11C6AF"/>
                </a:solidFill>
              </a:rPr>
              <a:t>11288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(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защитный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крем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для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рук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и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ногтей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«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Нежный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бархат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»)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две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женские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туалетные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воды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(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например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код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b="1" spc="-66" dirty="0">
                <a:solidFill>
                  <a:srgbClr val="11C6AF"/>
                </a:solidFill>
              </a:rPr>
              <a:t>23624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More by Demi и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код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b="1" spc="-66" dirty="0">
                <a:solidFill>
                  <a:srgbClr val="11C6AF"/>
                </a:solidFill>
              </a:rPr>
              <a:t>25401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Vivaciti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)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 dirty="0">
                <a:solidFill>
                  <a:srgbClr val="11C6AF"/>
                </a:solidFill>
              </a:rPr>
              <a:t>30095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–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мужская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новинка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(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обязательно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сказать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 smtClean="0">
                <a:solidFill>
                  <a:srgbClr val="000000">
                    <a:alpha val="70000"/>
                  </a:srgbClr>
                </a:solidFill>
              </a:rPr>
              <a:t>клиенту</a:t>
            </a:r>
            <a:r>
              <a:rPr lang="ru-RU"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lang="ru-RU" sz="2200" spc="-66" dirty="0" smtClean="0">
                <a:solidFill>
                  <a:srgbClr val="000000">
                    <a:alpha val="70000"/>
                  </a:srgbClr>
                </a:solidFill>
              </a:rPr>
              <a:t>о текущей акции в каталоге, например, дезодорант в подарок за покупку</a:t>
            </a:r>
            <a:r>
              <a:rPr sz="2200" spc="-66" dirty="0" smtClean="0">
                <a:solidFill>
                  <a:srgbClr val="000000">
                    <a:alpha val="70000"/>
                  </a:srgbClr>
                </a:solidFill>
              </a:rPr>
              <a:t>)</a:t>
            </a:r>
            <a:endParaRPr sz="2200" spc="-66" dirty="0">
              <a:solidFill>
                <a:srgbClr val="000000">
                  <a:alpha val="70000"/>
                </a:srgbClr>
              </a:solidFill>
            </a:endParaRP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пробники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туалетных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вод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кремов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губных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помад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,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которые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представлены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в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текущем</a:t>
            </a:r>
            <a:r>
              <a:rPr sz="2200" spc="-66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sz="2200" spc="-66" dirty="0" err="1">
                <a:solidFill>
                  <a:srgbClr val="000000">
                    <a:alpha val="70000"/>
                  </a:srgbClr>
                </a:solidFill>
              </a:rPr>
              <a:t>каталоге</a:t>
            </a:r>
            <a:endParaRPr sz="2200" spc="-66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151331" y="2845518"/>
            <a:ext cx="6882048" cy="4262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11C6AF"/>
                </a:solidFill>
              </a:rPr>
              <a:t>10782</a:t>
            </a:r>
            <a:r>
              <a:rPr sz="2200" spc="-66">
                <a:solidFill>
                  <a:srgbClr val="000000">
                    <a:alpha val="70000"/>
                  </a:srgbClr>
                </a:solidFill>
              </a:rPr>
              <a:t> тушь «Очевидный эффект 5-в-1»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11C6AF"/>
                </a:solidFill>
              </a:rPr>
              <a:t>1276</a:t>
            </a:r>
            <a:r>
              <a:rPr sz="2200" spc="-66">
                <a:solidFill>
                  <a:srgbClr val="000000">
                    <a:alpha val="70000"/>
                  </a:srgbClr>
                </a:solidFill>
              </a:rPr>
              <a:t> специальное смягчающее средство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11C6AF"/>
                </a:solidFill>
              </a:rPr>
              <a:t>15570</a:t>
            </a:r>
            <a:r>
              <a:rPr sz="2200" spc="-66">
                <a:solidFill>
                  <a:srgbClr val="000000">
                    <a:alpha val="70000"/>
                  </a:srgbClr>
                </a:solidFill>
              </a:rPr>
              <a:t> крем «Молоко и мед» (или лосьон «Молоко и мед»)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11C6AF"/>
                </a:solidFill>
              </a:rPr>
              <a:t>22670</a:t>
            </a:r>
            <a:r>
              <a:rPr sz="2200" spc="-66">
                <a:solidFill>
                  <a:srgbClr val="000000">
                    <a:alpha val="70000"/>
                  </a:srgbClr>
                </a:solidFill>
              </a:rPr>
              <a:t> гель для душа «Малина и мята»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11C6AF"/>
                </a:solidFill>
              </a:rPr>
              <a:t>8617</a:t>
            </a:r>
            <a:r>
              <a:rPr sz="2200" spc="-66">
                <a:solidFill>
                  <a:srgbClr val="000000">
                    <a:alpha val="70000"/>
                  </a:srgbClr>
                </a:solidFill>
              </a:rPr>
              <a:t> губка для умывания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11C6AF"/>
                </a:solidFill>
              </a:rPr>
              <a:t>23713</a:t>
            </a:r>
            <a:r>
              <a:rPr sz="2200" spc="-66">
                <a:solidFill>
                  <a:srgbClr val="000000">
                    <a:alpha val="70000"/>
                  </a:srgbClr>
                </a:solidFill>
              </a:rPr>
              <a:t> мыло «Discover» или любое другое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spc="-66">
                <a:solidFill>
                  <a:srgbClr val="000000">
                    <a:alpha val="70000"/>
                  </a:srgbClr>
                </a:solidFill>
              </a:rPr>
              <a:t>пакетик «Вэлнэсс Пэк»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3259104" y="2770884"/>
            <a:ext cx="8721792" cy="301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Постоянный клиент – источник постоянного дохода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Клиентскую базу можно пополнять постоянно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Главное в работе с клиентами – профессионализм и искренний интерес к человеку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11C6AF"/>
                </a:solidFill>
              </a:rPr>
              <a:t>Инструменты очень важны в работе с клиентами</a:t>
            </a:r>
          </a:p>
        </p:txBody>
      </p:sp>
      <p:sp>
        <p:nvSpPr>
          <p:cNvPr id="170" name="Shape 170"/>
          <p:cNvSpPr/>
          <p:nvPr/>
        </p:nvSpPr>
        <p:spPr>
          <a:xfrm>
            <a:off x="2940891" y="1477158"/>
            <a:ext cx="9358218" cy="82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Сегодня вы узнали, что:</a:t>
            </a:r>
          </a:p>
        </p:txBody>
      </p:sp>
      <p:sp>
        <p:nvSpPr>
          <p:cNvPr id="171" name="Shape 171"/>
          <p:cNvSpPr/>
          <p:nvPr/>
        </p:nvSpPr>
        <p:spPr>
          <a:xfrm>
            <a:off x="4952503" y="6565067"/>
            <a:ext cx="6317127" cy="6317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189974" y="6882387"/>
            <a:ext cx="7842185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735116" y="6234879"/>
            <a:ext cx="3401765" cy="3401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23005" t="4" r="-16793" b="-4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266857" y="1590266"/>
            <a:ext cx="8105931" cy="80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Что вы узнаете на тренинге: </a:t>
            </a:r>
          </a:p>
        </p:txBody>
      </p:sp>
      <p:sp>
        <p:nvSpPr>
          <p:cNvPr id="13" name="Shape 13"/>
          <p:cNvSpPr/>
          <p:nvPr/>
        </p:nvSpPr>
        <p:spPr>
          <a:xfrm>
            <a:off x="4279900" y="2867095"/>
            <a:ext cx="7549553" cy="389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Статистика работы с постоянными клиентами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Как работать с постоянными клиентами?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Онлайн-обслуживание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Как получать рекомендации от клиентов?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Как клиент становится постоянным?</a:t>
            </a:r>
          </a:p>
          <a:p>
            <a:pPr lvl="0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11C6AF"/>
                </a:solidFill>
              </a:rPr>
              <a:t>Инструменты для работы с клиентами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789" y="3594492"/>
            <a:ext cx="2403890" cy="32434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7992830" y="969158"/>
            <a:ext cx="3221787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Проверьте</a:t>
            </a:r>
          </a:p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себя</a:t>
            </a:r>
          </a:p>
        </p:txBody>
      </p:sp>
      <p:sp>
        <p:nvSpPr>
          <p:cNvPr id="176" name="Shape 176"/>
          <p:cNvSpPr/>
          <p:nvPr/>
        </p:nvSpPr>
        <p:spPr>
          <a:xfrm>
            <a:off x="2916738" y="3270171"/>
            <a:ext cx="3872707" cy="488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Откуда нужно пополнять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клиентскую базу?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Сколько раз за период нужно контактировать</a:t>
            </a:r>
            <a:b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с клиентом?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Когда лучше всего сделать клиенту предложение стать Консультантом?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Продолжите предложение: «Продажи – это…»</a:t>
            </a:r>
          </a:p>
        </p:txBody>
      </p:sp>
      <p:sp>
        <p:nvSpPr>
          <p:cNvPr id="177" name="Shape 177"/>
          <p:cNvSpPr/>
          <p:nvPr/>
        </p:nvSpPr>
        <p:spPr>
          <a:xfrm>
            <a:off x="7992830" y="2908300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11C6A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Во время кампании </a:t>
            </a: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по приглашению</a:t>
            </a:r>
          </a:p>
        </p:txBody>
      </p:sp>
      <p:sp>
        <p:nvSpPr>
          <p:cNvPr id="178" name="Shape 178"/>
          <p:cNvSpPr/>
          <p:nvPr/>
        </p:nvSpPr>
        <p:spPr>
          <a:xfrm>
            <a:off x="7992830" y="3856566"/>
            <a:ext cx="4148996" cy="821661"/>
          </a:xfrm>
          <a:prstGeom prst="roundRect">
            <a:avLst>
              <a:gd name="adj" fmla="val 16666"/>
            </a:avLst>
          </a:prstGeom>
          <a:solidFill>
            <a:srgbClr val="11C6A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Из списка имен</a:t>
            </a:r>
          </a:p>
        </p:txBody>
      </p:sp>
      <p:sp>
        <p:nvSpPr>
          <p:cNvPr id="179" name="Shape 179"/>
          <p:cNvSpPr/>
          <p:nvPr/>
        </p:nvSpPr>
        <p:spPr>
          <a:xfrm>
            <a:off x="7992830" y="4804833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11C6A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Когда клиент интересуется бизнесом</a:t>
            </a:r>
          </a:p>
        </p:txBody>
      </p:sp>
      <p:sp>
        <p:nvSpPr>
          <p:cNvPr id="180" name="Shape 180"/>
          <p:cNvSpPr/>
          <p:nvPr/>
        </p:nvSpPr>
        <p:spPr>
          <a:xfrm>
            <a:off x="7992830" y="5753100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11C6A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Три раза за период</a:t>
            </a:r>
          </a:p>
        </p:txBody>
      </p:sp>
      <p:sp>
        <p:nvSpPr>
          <p:cNvPr id="181" name="Shape 181"/>
          <p:cNvSpPr/>
          <p:nvPr/>
        </p:nvSpPr>
        <p:spPr>
          <a:xfrm>
            <a:off x="7992830" y="6701366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11C6A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Когда клиент размещает большие заказы</a:t>
            </a:r>
          </a:p>
        </p:txBody>
      </p:sp>
      <p:sp>
        <p:nvSpPr>
          <p:cNvPr id="182" name="Shape 182"/>
          <p:cNvSpPr/>
          <p:nvPr/>
        </p:nvSpPr>
        <p:spPr>
          <a:xfrm>
            <a:off x="7992830" y="7649633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11C6A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Помощь</a:t>
            </a:r>
          </a:p>
        </p:txBody>
      </p:sp>
      <p:pic>
        <p:nvPicPr>
          <p:cNvPr id="183" name="1402327695_Education_25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7597" y="899696"/>
            <a:ext cx="1625601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2916738" y="3270171"/>
            <a:ext cx="3872707" cy="525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Откуда нужно пополнять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клиентскую базу?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F39019"/>
                </a:solidFill>
                <a:latin typeface="Arial Bold"/>
                <a:ea typeface="Arial Bold"/>
                <a:cs typeface="Arial Bold"/>
                <a:sym typeface="Arial Bold"/>
              </a:rPr>
              <a:t>Сколько раз за период нужно контактировать</a:t>
            </a:r>
            <a:br>
              <a:rPr sz="2400" b="1" spc="-120" dirty="0">
                <a:solidFill>
                  <a:srgbClr val="F39019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 b="1" spc="-120" dirty="0">
                <a:solidFill>
                  <a:srgbClr val="F39019"/>
                </a:solidFill>
                <a:latin typeface="Arial Bold"/>
                <a:ea typeface="Arial Bold"/>
                <a:cs typeface="Arial Bold"/>
                <a:sym typeface="Arial Bold"/>
              </a:rPr>
              <a:t>с клиентом?</a:t>
            </a: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B36AE2"/>
                </a:solidFill>
                <a:latin typeface="Arial Bold"/>
                <a:ea typeface="Arial Bold"/>
                <a:cs typeface="Arial Bold"/>
                <a:sym typeface="Arial Bold"/>
              </a:rPr>
              <a:t>Когда лучше всего</a:t>
            </a:r>
            <a:br>
              <a:rPr sz="2400" b="1" spc="-120" dirty="0">
                <a:solidFill>
                  <a:srgbClr val="B36AE2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 b="1" spc="-120" dirty="0">
                <a:solidFill>
                  <a:srgbClr val="B36AE2"/>
                </a:solidFill>
                <a:latin typeface="Arial Bold"/>
                <a:ea typeface="Arial Bold"/>
                <a:cs typeface="Arial Bold"/>
                <a:sym typeface="Arial Bold"/>
              </a:rPr>
              <a:t>сделать клиенту предложение стать Консультантом?</a:t>
            </a: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b="1" spc="-12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51A7F9"/>
                </a:solidFill>
                <a:latin typeface="Arial Bold"/>
                <a:ea typeface="Arial Bold"/>
                <a:cs typeface="Arial Bold"/>
                <a:sym typeface="Arial Bold"/>
              </a:rPr>
              <a:t>Продолжите предложение: «Продажи – это…»</a:t>
            </a:r>
          </a:p>
        </p:txBody>
      </p:sp>
      <p:sp>
        <p:nvSpPr>
          <p:cNvPr id="186" name="Shape 186"/>
          <p:cNvSpPr/>
          <p:nvPr/>
        </p:nvSpPr>
        <p:spPr>
          <a:xfrm>
            <a:off x="7992830" y="2908300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B36AE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Во время кампании </a:t>
            </a:r>
          </a:p>
          <a:p>
            <a:pPr lvl="0" algn="ctr" defTabSz="914400">
              <a:defRPr sz="180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по приглашению</a:t>
            </a:r>
          </a:p>
        </p:txBody>
      </p:sp>
      <p:sp>
        <p:nvSpPr>
          <p:cNvPr id="187" name="Shape 187"/>
          <p:cNvSpPr/>
          <p:nvPr/>
        </p:nvSpPr>
        <p:spPr>
          <a:xfrm>
            <a:off x="7992830" y="3856566"/>
            <a:ext cx="4148996" cy="821661"/>
          </a:xfrm>
          <a:prstGeom prst="roundRect">
            <a:avLst>
              <a:gd name="adj" fmla="val 16666"/>
            </a:avLst>
          </a:prstGeom>
          <a:solidFill>
            <a:srgbClr val="11C6A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Из списка имен</a:t>
            </a:r>
          </a:p>
        </p:txBody>
      </p:sp>
      <p:sp>
        <p:nvSpPr>
          <p:cNvPr id="188" name="Shape 188"/>
          <p:cNvSpPr/>
          <p:nvPr/>
        </p:nvSpPr>
        <p:spPr>
          <a:xfrm>
            <a:off x="7992830" y="4804833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B36AE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Когда клиент интересуется бизнесом</a:t>
            </a:r>
          </a:p>
        </p:txBody>
      </p:sp>
      <p:sp>
        <p:nvSpPr>
          <p:cNvPr id="189" name="Shape 189"/>
          <p:cNvSpPr/>
          <p:nvPr/>
        </p:nvSpPr>
        <p:spPr>
          <a:xfrm>
            <a:off x="7992830" y="5753100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Три раза за период</a:t>
            </a:r>
          </a:p>
        </p:txBody>
      </p:sp>
      <p:sp>
        <p:nvSpPr>
          <p:cNvPr id="190" name="Shape 190"/>
          <p:cNvSpPr/>
          <p:nvPr/>
        </p:nvSpPr>
        <p:spPr>
          <a:xfrm>
            <a:off x="7992830" y="6701366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B36AE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Когда клиент размещает большие заказы</a:t>
            </a:r>
          </a:p>
        </p:txBody>
      </p:sp>
      <p:sp>
        <p:nvSpPr>
          <p:cNvPr id="191" name="Shape 191"/>
          <p:cNvSpPr/>
          <p:nvPr/>
        </p:nvSpPr>
        <p:spPr>
          <a:xfrm>
            <a:off x="7992830" y="7649633"/>
            <a:ext cx="4148996" cy="821660"/>
          </a:xfrm>
          <a:prstGeom prst="roundRect">
            <a:avLst>
              <a:gd name="adj" fmla="val 16666"/>
            </a:avLst>
          </a:prstGeom>
          <a:solidFill>
            <a:srgbClr val="51A7F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914400">
              <a:defRPr sz="2200" b="1" spc="-66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00" b="1" spc="-66">
                <a:solidFill>
                  <a:srgbClr val="FFFFFF"/>
                </a:solidFill>
              </a:rPr>
              <a:t>Помощь</a:t>
            </a:r>
          </a:p>
        </p:txBody>
      </p:sp>
      <p:sp>
        <p:nvSpPr>
          <p:cNvPr id="192" name="Shape 192"/>
          <p:cNvSpPr/>
          <p:nvPr/>
        </p:nvSpPr>
        <p:spPr>
          <a:xfrm>
            <a:off x="6645917" y="3677550"/>
            <a:ext cx="1280257" cy="60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16" extrusionOk="0">
                <a:moveTo>
                  <a:pt x="0" y="0"/>
                </a:moveTo>
                <a:cubicBezTo>
                  <a:pt x="2077" y="6828"/>
                  <a:pt x="5042" y="12361"/>
                  <a:pt x="8567" y="15989"/>
                </a:cubicBezTo>
                <a:cubicBezTo>
                  <a:pt x="12588" y="20126"/>
                  <a:pt x="17146" y="21600"/>
                  <a:pt x="21600" y="20205"/>
                </a:cubicBezTo>
              </a:path>
            </a:pathLst>
          </a:custGeom>
          <a:ln w="25400">
            <a:solidFill>
              <a:srgbClr val="11C6AF"/>
            </a:solidFill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6645917" y="4727417"/>
            <a:ext cx="1296264" cy="1428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94" y="5531"/>
                  <a:pt x="3403" y="10693"/>
                  <a:pt x="7698" y="14670"/>
                </a:cubicBezTo>
                <a:cubicBezTo>
                  <a:pt x="11479" y="18170"/>
                  <a:pt x="16315" y="20581"/>
                  <a:pt x="21600" y="21600"/>
                </a:cubicBezTo>
              </a:path>
            </a:pathLst>
          </a:custGeom>
          <a:ln w="25400">
            <a:solidFill>
              <a:srgbClr val="F39019"/>
            </a:solidFill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644644" y="6470637"/>
            <a:ext cx="1239328" cy="843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28" extrusionOk="0">
                <a:moveTo>
                  <a:pt x="0" y="0"/>
                </a:moveTo>
                <a:cubicBezTo>
                  <a:pt x="157" y="5821"/>
                  <a:pt x="2093" y="11284"/>
                  <a:pt x="5335" y="15058"/>
                </a:cubicBezTo>
                <a:cubicBezTo>
                  <a:pt x="9851" y="20317"/>
                  <a:pt x="16161" y="21600"/>
                  <a:pt x="21600" y="18367"/>
                </a:cubicBezTo>
              </a:path>
            </a:pathLst>
          </a:custGeom>
          <a:ln w="25400">
            <a:solidFill>
              <a:srgbClr val="B36AE2"/>
            </a:solidFill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645917" y="5188121"/>
            <a:ext cx="1303540" cy="1384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38" y="16582"/>
                  <a:pt x="3041" y="11883"/>
                  <a:pt x="6618" y="8099"/>
                </a:cubicBezTo>
                <a:cubicBezTo>
                  <a:pt x="10547" y="3941"/>
                  <a:pt x="15806" y="1098"/>
                  <a:pt x="21600" y="0"/>
                </a:cubicBezTo>
              </a:path>
            </a:pathLst>
          </a:custGeom>
          <a:ln w="25400">
            <a:solidFill>
              <a:srgbClr val="B36AE2"/>
            </a:solidFill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6645917" y="3269164"/>
            <a:ext cx="1337737" cy="3303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427" y="17299"/>
                  <a:pt x="2837" y="13068"/>
                  <a:pt x="7107" y="9126"/>
                </a:cubicBezTo>
                <a:cubicBezTo>
                  <a:pt x="10717" y="5793"/>
                  <a:pt x="15609" y="2713"/>
                  <a:pt x="21600" y="0"/>
                </a:cubicBezTo>
              </a:path>
            </a:pathLst>
          </a:custGeom>
          <a:ln w="25400">
            <a:solidFill>
              <a:srgbClr val="B36AE2"/>
            </a:solidFill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540414" y="8119007"/>
            <a:ext cx="1409043" cy="247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19" extrusionOk="0">
                <a:moveTo>
                  <a:pt x="0" y="11390"/>
                </a:moveTo>
                <a:cubicBezTo>
                  <a:pt x="3114" y="18390"/>
                  <a:pt x="6465" y="21600"/>
                  <a:pt x="9826" y="20799"/>
                </a:cubicBezTo>
                <a:cubicBezTo>
                  <a:pt x="14018" y="19799"/>
                  <a:pt x="18085" y="12616"/>
                  <a:pt x="21600" y="0"/>
                </a:cubicBezTo>
              </a:path>
            </a:pathLst>
          </a:custGeom>
          <a:ln w="25400">
            <a:solidFill>
              <a:srgbClr val="51A7F9"/>
            </a:solidFill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992830" y="969158"/>
            <a:ext cx="3221787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Проверьте</a:t>
            </a:r>
          </a:p>
          <a:p>
            <a:pPr lvl="0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себя</a:t>
            </a:r>
          </a:p>
        </p:txBody>
      </p:sp>
      <p:pic>
        <p:nvPicPr>
          <p:cNvPr id="199" name="1402327695_Education_25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7597" y="899696"/>
            <a:ext cx="1625601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0947" y="2298261"/>
            <a:ext cx="10238106" cy="55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017" y="76630"/>
            <a:ext cx="1628701" cy="21975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455560" y="-1989164"/>
            <a:ext cx="7775278" cy="7775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-236360" y="-2580335"/>
            <a:ext cx="6877812" cy="6877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55057" y="2052547"/>
            <a:ext cx="3477808" cy="3477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354206" y="5747750"/>
            <a:ext cx="4734443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spc="-140" baseline="3571" dirty="0">
                <a:solidFill>
                  <a:srgbClr val="F39019"/>
                </a:solidFill>
                <a:latin typeface="Arial Bold"/>
                <a:ea typeface="Arial Bold"/>
                <a:cs typeface="Arial Bold"/>
                <a:sym typeface="Arial Bold"/>
              </a:rPr>
              <a:t>Оксана Борисова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spc="-140" baseline="3571" dirty="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rPr>
              <a:t>Старший Золотой Директор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800" b="1" spc="-140" baseline="3571" dirty="0" smtClean="0">
                <a:solidFill>
                  <a:srgbClr val="53585F"/>
                </a:solidFill>
                <a:latin typeface="Arial Bold"/>
                <a:ea typeface="Arial Bold"/>
                <a:cs typeface="Arial Bold"/>
                <a:sym typeface="Arial Bold"/>
              </a:rPr>
              <a:t>Самара</a:t>
            </a:r>
            <a:endParaRPr sz="2800" b="1" spc="-140" baseline="3571" dirty="0">
              <a:solidFill>
                <a:srgbClr val="53585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944881" y="-5422456"/>
            <a:ext cx="12562054" cy="12562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-3166785" y="-5921989"/>
            <a:ext cx="14521491" cy="14521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6598740" y="1790438"/>
            <a:ext cx="696118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Средний заказ клиента </a:t>
            </a:r>
            <a:r>
              <a:rPr sz="2000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19 ББ за период действия каталога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spc="-8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(примерно 760 руб. по ценам каталога)</a:t>
            </a:r>
          </a:p>
        </p:txBody>
      </p:sp>
      <p:sp>
        <p:nvSpPr>
          <p:cNvPr id="22" name="Shape 22"/>
          <p:cNvSpPr/>
          <p:nvPr/>
        </p:nvSpPr>
        <p:spPr>
          <a:xfrm>
            <a:off x="7455659" y="2690363"/>
            <a:ext cx="586442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Количество постоянных клиентов </a:t>
            </a: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50 человек</a:t>
            </a:r>
          </a:p>
        </p:txBody>
      </p:sp>
      <p:sp>
        <p:nvSpPr>
          <p:cNvPr id="23" name="Shape 23"/>
          <p:cNvSpPr/>
          <p:nvPr/>
        </p:nvSpPr>
        <p:spPr>
          <a:xfrm>
            <a:off x="8099125" y="3590289"/>
            <a:ext cx="51744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Личный объем покупок </a:t>
            </a:r>
            <a:r>
              <a:rPr sz="2000" b="1" spc="-10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950 ББ за период</a:t>
            </a:r>
          </a:p>
        </p:txBody>
      </p:sp>
      <p:sp>
        <p:nvSpPr>
          <p:cNvPr id="24" name="Shape 24"/>
          <p:cNvSpPr/>
          <p:nvPr/>
        </p:nvSpPr>
        <p:spPr>
          <a:xfrm>
            <a:off x="8172146" y="4490214"/>
            <a:ext cx="53124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Немедленная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прибыль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ru-RU"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10 111сом</a:t>
            </a:r>
            <a:r>
              <a:rPr lang="ru-RU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за</a:t>
            </a:r>
            <a:r>
              <a:rPr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период</a:t>
            </a:r>
            <a:endParaRPr sz="2000" b="1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7917069" y="5390139"/>
            <a:ext cx="495458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Объемная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скидка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9% </a:t>
            </a:r>
            <a:r>
              <a:rPr lang="ru-RU"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3 505 сом</a:t>
            </a:r>
            <a:r>
              <a:rPr lang="ru-RU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за</a:t>
            </a:r>
            <a:r>
              <a:rPr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период</a:t>
            </a:r>
            <a:endParaRPr sz="2000" b="1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7473456" y="6222338"/>
            <a:ext cx="53124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Скидка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Премьер-клуба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ru-RU"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2 100 сом</a:t>
            </a:r>
            <a:r>
              <a:rPr lang="ru-RU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ru-RU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за</a:t>
            </a:r>
            <a:r>
              <a:rPr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период</a:t>
            </a:r>
            <a:endParaRPr sz="2000" b="1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674084" y="6869157"/>
            <a:ext cx="614152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Дополнительная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выгода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в </a:t>
            </a: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Программе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Лояльности</a:t>
            </a:r>
            <a:endParaRPr sz="2000" b="1" spc="-100" dirty="0">
              <a:solidFill>
                <a:srgbClr val="11C6A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и </a:t>
            </a:r>
            <a:r>
              <a:rPr sz="2000" b="1" spc="-100" dirty="0" err="1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Премьер-клубе</a:t>
            </a:r>
            <a:r>
              <a:rPr sz="2000" b="1" spc="-10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ru-RU"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3000 сом </a:t>
            </a:r>
            <a:r>
              <a:rPr sz="2000" b="1" spc="-100" dirty="0" smtClean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за</a:t>
            </a:r>
            <a:r>
              <a:rPr sz="2000" b="1" spc="-100" dirty="0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000" b="1" spc="-100" dirty="0" err="1">
                <a:solidFill>
                  <a:srgbClr val="000000">
                    <a:alpha val="70000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период</a:t>
            </a:r>
            <a:endParaRPr sz="2000" b="1" spc="-100" dirty="0">
              <a:solidFill>
                <a:srgbClr val="000000">
                  <a:alpha val="70000"/>
                </a:srgb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5252574" y="8089916"/>
            <a:ext cx="4430052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000" b="1" dirty="0" err="1">
                <a:solidFill>
                  <a:srgbClr val="11C6AF"/>
                </a:solidFill>
              </a:rPr>
              <a:t>Доход</a:t>
            </a:r>
            <a:r>
              <a:rPr sz="2000" b="1" dirty="0">
                <a:solidFill>
                  <a:srgbClr val="11C6AF"/>
                </a:solidFill>
              </a:rPr>
              <a:t> </a:t>
            </a:r>
            <a:r>
              <a:rPr sz="2000" b="1" dirty="0" err="1">
                <a:solidFill>
                  <a:srgbClr val="11C6AF"/>
                </a:solidFill>
              </a:rPr>
              <a:t>за</a:t>
            </a:r>
            <a:r>
              <a:rPr sz="2000" b="1" dirty="0">
                <a:solidFill>
                  <a:srgbClr val="11C6AF"/>
                </a:solidFill>
              </a:rPr>
              <a:t> </a:t>
            </a:r>
            <a:r>
              <a:rPr sz="2000" b="1" dirty="0" err="1">
                <a:solidFill>
                  <a:srgbClr val="11C6AF"/>
                </a:solidFill>
              </a:rPr>
              <a:t>период</a:t>
            </a:r>
            <a:r>
              <a:rPr sz="200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000000">
                    <a:alpha val="70000"/>
                  </a:srgbClr>
                </a:solidFill>
              </a:rPr>
              <a:t>18 716 сом</a:t>
            </a:r>
            <a:endParaRPr sz="2000" b="1" dirty="0">
              <a:solidFill>
                <a:srgbClr val="000000">
                  <a:alpha val="70000"/>
                </a:srgbClr>
              </a:solidFill>
            </a:endParaRP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000" b="1" dirty="0" err="1">
                <a:solidFill>
                  <a:srgbClr val="11C6AF"/>
                </a:solidFill>
              </a:rPr>
              <a:t>Доход</a:t>
            </a:r>
            <a:r>
              <a:rPr sz="2000" b="1" dirty="0">
                <a:solidFill>
                  <a:srgbClr val="11C6AF"/>
                </a:solidFill>
              </a:rPr>
              <a:t> </a:t>
            </a:r>
            <a:r>
              <a:rPr sz="2000" b="1" dirty="0" err="1">
                <a:solidFill>
                  <a:srgbClr val="11C6AF"/>
                </a:solidFill>
              </a:rPr>
              <a:t>за</a:t>
            </a:r>
            <a:r>
              <a:rPr sz="2000" b="1" dirty="0">
                <a:solidFill>
                  <a:srgbClr val="11C6AF"/>
                </a:solidFill>
              </a:rPr>
              <a:t> </a:t>
            </a:r>
            <a:r>
              <a:rPr sz="2000" b="1" dirty="0" err="1">
                <a:solidFill>
                  <a:srgbClr val="11C6AF"/>
                </a:solidFill>
              </a:rPr>
              <a:t>год</a:t>
            </a:r>
            <a:r>
              <a:rPr sz="2000" dirty="0">
                <a:solidFill>
                  <a:srgbClr val="000000">
                    <a:alpha val="70000"/>
                  </a:srgbClr>
                </a:solidFill>
              </a:rPr>
              <a:t> </a:t>
            </a:r>
            <a:r>
              <a:rPr lang="ru-RU" sz="3000" b="1" dirty="0" smtClean="0">
                <a:solidFill>
                  <a:srgbClr val="000000">
                    <a:alpha val="70000"/>
                  </a:srgbClr>
                </a:solidFill>
              </a:rPr>
              <a:t>318 172 сом</a:t>
            </a:r>
            <a:endParaRPr sz="3000" b="1" dirty="0">
              <a:solidFill>
                <a:srgbClr val="000000">
                  <a:alpha val="70000"/>
                </a:srgb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648782" y="3160212"/>
            <a:ext cx="12935380" cy="12935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536767" y="-6036499"/>
            <a:ext cx="11633063" cy="1163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456299" y="-7975565"/>
            <a:ext cx="14469595" cy="14469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150274" y="4287304"/>
            <a:ext cx="10681197" cy="10681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22035" y="1463266"/>
            <a:ext cx="9838357" cy="80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Все определяет отношение</a:t>
            </a:r>
          </a:p>
        </p:txBody>
      </p:sp>
      <p:sp>
        <p:nvSpPr>
          <p:cNvPr id="35" name="Shape 35"/>
          <p:cNvSpPr/>
          <p:nvPr/>
        </p:nvSpPr>
        <p:spPr>
          <a:xfrm>
            <a:off x="2722035" y="7767994"/>
            <a:ext cx="9838357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>
                <a:solidFill>
                  <a:srgbClr val="11C6AF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11C6AF"/>
                </a:solidFill>
              </a:rPr>
              <a:t>Продажи – это помощь!</a:t>
            </a:r>
          </a:p>
        </p:txBody>
      </p:sp>
      <p:sp>
        <p:nvSpPr>
          <p:cNvPr id="36" name="Shape 36"/>
          <p:cNvSpPr/>
          <p:nvPr/>
        </p:nvSpPr>
        <p:spPr>
          <a:xfrm>
            <a:off x="5186823" y="2505085"/>
            <a:ext cx="4855692" cy="4855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22035" y="1463266"/>
            <a:ext cx="9838357" cy="80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База клиентов = список имен</a:t>
            </a:r>
          </a:p>
        </p:txBody>
      </p:sp>
      <p:sp>
        <p:nvSpPr>
          <p:cNvPr id="39" name="Shape 39"/>
          <p:cNvSpPr/>
          <p:nvPr/>
        </p:nvSpPr>
        <p:spPr>
          <a:xfrm>
            <a:off x="9408033" y="2949259"/>
            <a:ext cx="8342379" cy="834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6900" spc="-207"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899993" y="3152469"/>
            <a:ext cx="10149112" cy="410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семья, друзья, коллеги, соседи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 учебные заведения (ВУЗы, институты, техникумы)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 родители в детских садах и школах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 друзья друзей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 «холодный» рынок (неограниченный круг людей)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 рекомендации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 онлайн-рынок</a:t>
            </a:r>
          </a:p>
        </p:txBody>
      </p:sp>
      <p:sp>
        <p:nvSpPr>
          <p:cNvPr id="41" name="Shape 41"/>
          <p:cNvSpPr/>
          <p:nvPr/>
        </p:nvSpPr>
        <p:spPr>
          <a:xfrm>
            <a:off x="9163062" y="3601754"/>
            <a:ext cx="9093829" cy="9093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899993" y="7851468"/>
            <a:ext cx="699474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00" baseline="500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spc="0" baseline="0">
                <a:solidFill>
                  <a:srgbClr val="000000"/>
                </a:solidFill>
              </a:defRPr>
            </a:pPr>
            <a:r>
              <a:rPr sz="2000" b="1" spc="-100" baseline="0" dirty="0">
                <a:solidFill>
                  <a:schemeClr val="bg1">
                    <a:lumMod val="50000"/>
                  </a:schemeClr>
                </a:solidFill>
              </a:rPr>
              <a:t>Подробнее о том, как создавать и пополнять список  имен  вы узнаете на тренинге </a:t>
            </a:r>
            <a:r>
              <a:rPr sz="2000" b="1" spc="-100" baseline="0" dirty="0">
                <a:solidFill>
                  <a:srgbClr val="11C6AF"/>
                </a:solidFill>
              </a:rPr>
              <a:t>«Список имен. Основы».</a:t>
            </a:r>
          </a:p>
        </p:txBody>
      </p:sp>
      <p:pic>
        <p:nvPicPr>
          <p:cNvPr id="4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3456" y="3703142"/>
            <a:ext cx="4873620" cy="6451555"/>
          </a:xfrm>
          <a:prstGeom prst="rect">
            <a:avLst/>
          </a:prstGeom>
          <a:ln w="12700">
            <a:miter lim="400000"/>
          </a:ln>
          <a:effectLst>
            <a:outerShdw blurRad="177800" dist="160553" dir="5400000" rotWithShape="0">
              <a:srgbClr val="000000">
                <a:alpha val="23956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722035" y="1463266"/>
            <a:ext cx="9838357" cy="80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О клиентах нужно знать все!</a:t>
            </a:r>
          </a:p>
        </p:txBody>
      </p:sp>
      <p:sp>
        <p:nvSpPr>
          <p:cNvPr id="46" name="Shape 46"/>
          <p:cNvSpPr/>
          <p:nvPr/>
        </p:nvSpPr>
        <p:spPr>
          <a:xfrm>
            <a:off x="1974818" y="2771469"/>
            <a:ext cx="5169057" cy="421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ФИО, адрес, телефон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электронный адрес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день рождения (а также день рождения членов семьи)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работа, учеба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хобби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дата свадьбы и все важные</a:t>
            </a:r>
            <a:br>
              <a:rPr sz="2400" spc="-72">
                <a:solidFill>
                  <a:srgbClr val="000000">
                    <a:alpha val="70000"/>
                  </a:srgbClr>
                </a:solidFill>
              </a:rPr>
            </a:b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для клиента даты</a:t>
            </a:r>
          </a:p>
        </p:txBody>
      </p:sp>
      <p:sp>
        <p:nvSpPr>
          <p:cNvPr id="47" name="Shape 47"/>
          <p:cNvSpPr/>
          <p:nvPr/>
        </p:nvSpPr>
        <p:spPr>
          <a:xfrm>
            <a:off x="9078351" y="2771469"/>
            <a:ext cx="4835815" cy="3855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интересы и предпочтения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цветотип клиента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тип кожи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дата заказа, состав заказа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чем еще интересовался клиент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отзыв о продуктах каждого конкретного клиента</a:t>
            </a:r>
          </a:p>
        </p:txBody>
      </p:sp>
      <p:sp>
        <p:nvSpPr>
          <p:cNvPr id="48" name="Shape 48"/>
          <p:cNvSpPr/>
          <p:nvPr/>
        </p:nvSpPr>
        <p:spPr>
          <a:xfrm>
            <a:off x="3806808" y="7819616"/>
            <a:ext cx="7842186" cy="7435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145227" y="7105532"/>
            <a:ext cx="7842185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917629" y="6154795"/>
            <a:ext cx="3620543" cy="362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16117" r="-16117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722035" y="1463266"/>
            <a:ext cx="9838357" cy="14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Постоянный клиент – это клиент, который видит </a:t>
            </a:r>
            <a:r>
              <a:rPr sz="5000" b="1" spc="-150">
                <a:solidFill>
                  <a:srgbClr val="11C6AF"/>
                </a:solidFill>
              </a:rPr>
              <a:t>каждый</a:t>
            </a: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 каталог!</a:t>
            </a:r>
          </a:p>
        </p:txBody>
      </p:sp>
      <p:sp>
        <p:nvSpPr>
          <p:cNvPr id="53" name="Shape 53"/>
          <p:cNvSpPr/>
          <p:nvPr/>
        </p:nvSpPr>
        <p:spPr>
          <a:xfrm>
            <a:off x="1974818" y="3660468"/>
            <a:ext cx="5169057" cy="20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минимум 3 контакта в каталог 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личная встреча – 2 раза в каталог (берем/отдаем заказ)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постпродажное обслуживание</a:t>
            </a:r>
            <a:br>
              <a:rPr sz="2000" spc="-60">
                <a:solidFill>
                  <a:srgbClr val="000000">
                    <a:alpha val="70000"/>
                  </a:srgbClr>
                </a:solidFill>
              </a:rPr>
            </a:b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по телефону через 2 дня после заказа</a:t>
            </a:r>
          </a:p>
        </p:txBody>
      </p:sp>
      <p:sp>
        <p:nvSpPr>
          <p:cNvPr id="54" name="Shape 54"/>
          <p:cNvSpPr/>
          <p:nvPr/>
        </p:nvSpPr>
        <p:spPr>
          <a:xfrm>
            <a:off x="8011551" y="3279468"/>
            <a:ext cx="6747363" cy="2650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000" b="1" spc="-60">
                <a:solidFill>
                  <a:srgbClr val="000000">
                    <a:alpha val="70000"/>
                  </a:srgbClr>
                </a:solidFill>
              </a:rPr>
              <a:t>Онлайн-общение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через соц.сети ежекаталожно обязательно делать клиентам продуктовые рассылки с информацией</a:t>
            </a:r>
            <a:br>
              <a:rPr sz="2000" spc="-60">
                <a:solidFill>
                  <a:srgbClr val="000000">
                    <a:alpha val="70000"/>
                  </a:srgbClr>
                </a:solidFill>
              </a:rPr>
            </a:b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об их любимых продуктах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spc="-60">
                <a:solidFill>
                  <a:srgbClr val="000000">
                    <a:alpha val="70000"/>
                  </a:srgbClr>
                </a:solidFill>
              </a:rPr>
              <a:t>создать единую группу «Мои любимые клиенты» в соц. сетях и постоянно размещать новую информацию, ролики и т.д.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4861969" y="6272143"/>
            <a:ext cx="5516062" cy="2832762"/>
            <a:chOff x="0" y="0"/>
            <a:chExt cx="5516060" cy="2832760"/>
          </a:xfrm>
        </p:grpSpPr>
        <p:pic>
          <p:nvPicPr>
            <p:cNvPr id="55" name="Слайд 7 3.jpg"/>
            <p:cNvPicPr/>
            <p:nvPr/>
          </p:nvPicPr>
          <p:blipFill>
            <a:blip r:embed="rId3">
              <a:extLst/>
            </a:blip>
            <a:srcRect l="2047" r="2047"/>
            <a:stretch>
              <a:fillRect/>
            </a:stretch>
          </p:blipFill>
          <p:spPr>
            <a:xfrm>
              <a:off x="3445531" y="555134"/>
              <a:ext cx="2070530" cy="206246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88900" dist="78091" dir="5400000" rotWithShape="0">
                <a:srgbClr val="000000">
                  <a:alpha val="13811"/>
                </a:srgbClr>
              </a:outerShdw>
              <a:reflection stA="50000" endPos="40000" dir="5400000" sy="-100000" algn="bl" rotWithShape="0"/>
            </a:effectLst>
          </p:spPr>
        </p:pic>
        <p:pic>
          <p:nvPicPr>
            <p:cNvPr id="56" name="Слайд 7 1.jpg"/>
            <p:cNvPicPr/>
            <p:nvPr/>
          </p:nvPicPr>
          <p:blipFill>
            <a:blip r:embed="rId4">
              <a:extLst/>
            </a:blip>
            <a:srcRect t="550" b="550"/>
            <a:stretch>
              <a:fillRect/>
            </a:stretch>
          </p:blipFill>
          <p:spPr>
            <a:xfrm>
              <a:off x="0" y="982936"/>
              <a:ext cx="1641088" cy="16346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88900" dist="78091" dir="5400000" rotWithShape="0">
                <a:srgbClr val="000000">
                  <a:alpha val="13811"/>
                </a:srgbClr>
              </a:outerShdw>
              <a:reflection stA="50000" endPos="40000" dir="5400000" sy="-100000" algn="bl" rotWithShape="0"/>
            </a:effectLst>
          </p:spPr>
        </p:pic>
        <p:pic>
          <p:nvPicPr>
            <p:cNvPr id="57" name="Слайд 7 2.jpg"/>
            <p:cNvPicPr/>
            <p:nvPr/>
          </p:nvPicPr>
          <p:blipFill>
            <a:blip r:embed="rId5">
              <a:extLst/>
            </a:blip>
            <a:srcRect t="1864" b="1864"/>
            <a:stretch>
              <a:fillRect/>
            </a:stretch>
          </p:blipFill>
          <p:spPr>
            <a:xfrm>
              <a:off x="938365" y="0"/>
              <a:ext cx="2954008" cy="283276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88900" dist="78091" dir="5400000" rotWithShape="0">
                <a:srgbClr val="000000">
                  <a:alpha val="32271"/>
                </a:srgbClr>
              </a:outerShdw>
              <a:reflection stA="50000" endPos="40000" dir="5400000" sy="-100000" algn="bl" rotWithShape="0"/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722035" y="1463266"/>
            <a:ext cx="9838357" cy="147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5000" spc="-15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Как работать с постоянными клиентами</a:t>
            </a:r>
          </a:p>
        </p:txBody>
      </p:sp>
      <p:sp>
        <p:nvSpPr>
          <p:cNvPr id="61" name="Shape 61"/>
          <p:cNvSpPr/>
          <p:nvPr/>
        </p:nvSpPr>
        <p:spPr>
          <a:xfrm>
            <a:off x="1974818" y="3660468"/>
            <a:ext cx="5169057" cy="4109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личный интерес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доверие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этика отношений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забота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ваша репутация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престиж компании</a:t>
            </a:r>
          </a:p>
          <a:p>
            <a:pPr marL="370416" lvl="0" indent="-370416">
              <a:spcBef>
                <a:spcPts val="2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400" spc="-72">
                <a:solidFill>
                  <a:srgbClr val="000000">
                    <a:alpha val="70000"/>
                  </a:srgbClr>
                </a:solidFill>
              </a:rPr>
              <a:t>слушать и слышать клиента</a:t>
            </a:r>
          </a:p>
        </p:txBody>
      </p:sp>
      <p:sp>
        <p:nvSpPr>
          <p:cNvPr id="62" name="Shape 62"/>
          <p:cNvSpPr/>
          <p:nvPr/>
        </p:nvSpPr>
        <p:spPr>
          <a:xfrm>
            <a:off x="8129439" y="4224434"/>
            <a:ext cx="9201714" cy="9201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955856" y="5666199"/>
            <a:ext cx="7842185" cy="784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11C6AF">
                <a:alpha val="2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7695778" y="3061643"/>
            <a:ext cx="5375303" cy="5375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rcRect/>
            <a:stretch>
              <a:fillRect l="-22097" r="-22097"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lnSpc>
                <a:spcPct val="90000"/>
              </a:lnSpc>
              <a:defRPr sz="7000" spc="-21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940891" y="1477158"/>
            <a:ext cx="9358218" cy="14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«Бонусы»</a:t>
            </a:r>
          </a:p>
          <a:p>
            <a:pPr lvl="0" algn="ctr" defTabSz="9144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5000" spc="-150">
                <a:solidFill>
                  <a:srgbClr val="000000">
                    <a:alpha val="50000"/>
                  </a:srgbClr>
                </a:solidFill>
              </a:rPr>
              <a:t>для постоянных клиентов</a:t>
            </a:r>
          </a:p>
        </p:txBody>
      </p:sp>
      <p:sp>
        <p:nvSpPr>
          <p:cNvPr id="67" name="Shape 67"/>
          <p:cNvSpPr/>
          <p:nvPr/>
        </p:nvSpPr>
        <p:spPr>
          <a:xfrm>
            <a:off x="2940891" y="8707691"/>
            <a:ext cx="9358218" cy="52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90000"/>
              </a:lnSpc>
              <a:defRPr sz="3000" b="1" spc="-90">
                <a:solidFill>
                  <a:srgbClr val="11C6A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" b="1" spc="-90">
                <a:solidFill>
                  <a:srgbClr val="11C6AF"/>
                </a:solidFill>
              </a:rPr>
              <a:t>Методика «VIP-клиент»</a:t>
            </a:r>
          </a:p>
        </p:txBody>
      </p:sp>
      <p:sp>
        <p:nvSpPr>
          <p:cNvPr id="68" name="Shape 68"/>
          <p:cNvSpPr/>
          <p:nvPr/>
        </p:nvSpPr>
        <p:spPr>
          <a:xfrm>
            <a:off x="902626" y="6353958"/>
            <a:ext cx="3727715" cy="191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Подарки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крем Мечты» (518130)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пробники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подарочный сертификат</a:t>
            </a:r>
          </a:p>
        </p:txBody>
      </p:sp>
      <p:sp>
        <p:nvSpPr>
          <p:cNvPr id="69" name="Shape 69"/>
          <p:cNvSpPr/>
          <p:nvPr/>
        </p:nvSpPr>
        <p:spPr>
          <a:xfrm>
            <a:off x="5512329" y="6353958"/>
            <a:ext cx="4215342" cy="191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Сервис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пакеты Орифлэйм (5271015)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подарочная упаковка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поздравительные открытки</a:t>
            </a:r>
          </a:p>
        </p:txBody>
      </p:sp>
      <p:sp>
        <p:nvSpPr>
          <p:cNvPr id="70" name="Shape 70"/>
          <p:cNvSpPr/>
          <p:nvPr/>
        </p:nvSpPr>
        <p:spPr>
          <a:xfrm>
            <a:off x="10609659" y="6353958"/>
            <a:ext cx="3897578" cy="191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b="1" spc="-120" dirty="0">
                <a:solidFill>
                  <a:srgbClr val="11C6AF"/>
                </a:solidFill>
                <a:latin typeface="Arial Bold"/>
                <a:ea typeface="Arial Bold"/>
                <a:cs typeface="Arial Bold"/>
                <a:sym typeface="Arial Bold"/>
              </a:rPr>
              <a:t>Приглашения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на Мастер-класс (517271)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на лотерею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00">
                    <a:alpha val="70000"/>
                  </a:srgbClr>
                </a:solidFill>
              </a:rPr>
              <a:t>на презентацию</a:t>
            </a:r>
          </a:p>
        </p:txBody>
      </p:sp>
      <p:pic>
        <p:nvPicPr>
          <p:cNvPr id="71" name="Слайд 9 Подарки.png"/>
          <p:cNvPicPr/>
          <p:nvPr/>
        </p:nvPicPr>
        <p:blipFill>
          <a:blip r:embed="rId3">
            <a:extLst/>
          </a:blip>
          <a:srcRect l="47548" r="2316" b="11961"/>
          <a:stretch>
            <a:fillRect/>
          </a:stretch>
        </p:blipFill>
        <p:spPr>
          <a:xfrm>
            <a:off x="1535641" y="3197741"/>
            <a:ext cx="1621922" cy="284813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72" name="Слайд 9 Приглашения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8937" y="3583083"/>
            <a:ext cx="3085200" cy="2204425"/>
          </a:xfrm>
          <a:prstGeom prst="rect">
            <a:avLst/>
          </a:prstGeom>
          <a:ln w="12700">
            <a:miter lim="400000"/>
          </a:ln>
          <a:effectLst>
            <a:reflection stA="12855" endPos="40000" dir="5400000" sy="-100000" algn="bl" rotWithShape="0"/>
          </a:effectLst>
        </p:spPr>
      </p:pic>
      <p:pic>
        <p:nvPicPr>
          <p:cNvPr id="73" name="Слайд 9 Сервис.png"/>
          <p:cNvPicPr/>
          <p:nvPr/>
        </p:nvPicPr>
        <p:blipFill>
          <a:blip r:embed="rId5">
            <a:extLst/>
          </a:blip>
          <a:srcRect l="11121" t="11121" r="11121" b="11121"/>
          <a:stretch>
            <a:fillRect/>
          </a:stretch>
        </p:blipFill>
        <p:spPr>
          <a:xfrm>
            <a:off x="6517679" y="3516135"/>
            <a:ext cx="2204669" cy="2405285"/>
          </a:xfrm>
          <a:prstGeom prst="rect">
            <a:avLst/>
          </a:prstGeom>
          <a:ln w="12700">
            <a:miter lim="400000"/>
          </a:ln>
          <a:effectLst>
            <a:reflection stA="4365" endPos="40000" dir="5400000" sy="-100000" algn="bl" rotWithShape="0"/>
          </a:effectLst>
        </p:spPr>
      </p:pic>
      <p:pic>
        <p:nvPicPr>
          <p:cNvPr id="74" name="Слайд 9 Подарки 2.jpg"/>
          <p:cNvPicPr/>
          <p:nvPr/>
        </p:nvPicPr>
        <p:blipFill>
          <a:blip r:embed="rId6">
            <a:extLst/>
          </a:blip>
          <a:srcRect b="13509"/>
          <a:stretch>
            <a:fillRect/>
          </a:stretch>
        </p:blipFill>
        <p:spPr>
          <a:xfrm>
            <a:off x="2882199" y="4198739"/>
            <a:ext cx="495247" cy="1762716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>
          <a:alpha val="50000"/>
        </a:srgbClr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-21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-21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>
                <a:alpha val="50000"/>
              </a:srgb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5735</Words>
  <Application>Microsoft Office PowerPoint</Application>
  <PresentationFormat>Произвольный</PresentationFormat>
  <Paragraphs>501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Svystun, Martha</dc:creator>
  <cp:lastModifiedBy>Murzalieva, Adilet</cp:lastModifiedBy>
  <cp:revision>29</cp:revision>
  <cp:lastPrinted>2014-08-07T07:34:30Z</cp:lastPrinted>
  <dcterms:modified xsi:type="dcterms:W3CDTF">2014-10-28T08:19:41Z</dcterms:modified>
</cp:coreProperties>
</file>