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5240000" cy="10160000"/>
  <p:notesSz cx="6858000" cy="9144000"/>
  <p:defaultTextStyle>
    <a:lvl1pPr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1pPr>
    <a:lvl2pPr indent="2286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2pPr>
    <a:lvl3pPr indent="4572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3pPr>
    <a:lvl4pPr indent="6858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4pPr>
    <a:lvl5pPr indent="9144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5pPr>
    <a:lvl6pPr indent="11430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6pPr>
    <a:lvl7pPr indent="13716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7pPr>
    <a:lvl8pPr indent="16002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8pPr>
    <a:lvl9pPr indent="18288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0409" autoAdjust="0"/>
  </p:normalViewPr>
  <p:slideViewPr>
    <p:cSldViewPr snapToGrid="0" snapToObjects="1">
      <p:cViewPr varScale="1">
        <p:scale>
          <a:sx n="45" d="100"/>
          <a:sy n="45" d="100"/>
        </p:scale>
        <p:origin x="-1032" y="-90"/>
      </p:cViewPr>
      <p:guideLst>
        <p:guide orient="horz" pos="3200"/>
        <p:guide pos="48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96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649429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</a:t>
            </a:r>
            <a:r>
              <a:rPr lang="ru-RU" baseline="0" dirty="0" smtClean="0"/>
              <a:t> день!</a:t>
            </a:r>
          </a:p>
          <a:p>
            <a:r>
              <a:rPr lang="ru-RU" baseline="0" dirty="0" smtClean="0"/>
              <a:t>Сегодня вы присутствуете на обучающем тренинге на тему «Работа с возражениями при продаже продукции». Наш тренинг займет не более 20 минут и будет состоять из теоретической и практической частей.</a:t>
            </a:r>
          </a:p>
          <a:p>
            <a:endParaRPr lang="ru-RU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51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сегодня вы узнали, что такое возражения и изменили к ним отношение,</a:t>
            </a:r>
            <a:r>
              <a:rPr lang="ru-RU" baseline="0" dirty="0" smtClean="0"/>
              <a:t> поняв их истинную причину. Теперь вы не только не боитесь возражений, но и считаете их нашим помощником в работе.</a:t>
            </a:r>
          </a:p>
          <a:p>
            <a:r>
              <a:rPr lang="ru-RU" baseline="0" dirty="0" smtClean="0"/>
              <a:t>Вы научились работать с основными типами возражений, а также попробовали это на практике! Теперь осталось накопить достаточное количество опыта, и вас с уверенностью можно будет назвать мастерами работы с возражениями!</a:t>
            </a:r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08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«Я уже делала заказ у Консультанта </a:t>
            </a:r>
            <a:r>
              <a:rPr lang="ru-RU" b="1" dirty="0" err="1" smtClean="0"/>
              <a:t>Орифлэйм</a:t>
            </a:r>
            <a:r>
              <a:rPr lang="ru-RU" b="1" dirty="0" smtClean="0"/>
              <a:t>, но она мне его так и не принесла.»</a:t>
            </a:r>
          </a:p>
          <a:p>
            <a:endParaRPr lang="ru-RU" dirty="0" smtClean="0"/>
          </a:p>
          <a:p>
            <a:r>
              <a:rPr lang="ru-RU" dirty="0" smtClean="0"/>
              <a:t>1.</a:t>
            </a:r>
            <a:r>
              <a:rPr lang="ru-RU" baseline="0" dirty="0" smtClean="0"/>
              <a:t> </a:t>
            </a:r>
            <a:r>
              <a:rPr lang="ru-RU" dirty="0" smtClean="0"/>
              <a:t>«Я вас понимаю! Иногда встречаются не совсем профессиональные люди, возможно, вам попался именно такой Консультант. Но мы можем легко это исправить, и Вы останетесь довольны. А какой косметикой вы сейчас</a:t>
            </a:r>
            <a:r>
              <a:rPr lang="ru-RU" baseline="0" dirty="0" smtClean="0"/>
              <a:t> </a:t>
            </a:r>
            <a:r>
              <a:rPr lang="ru-RU" dirty="0" smtClean="0"/>
              <a:t>пользуетесь? Пожалуйста, ознакомьтесь</a:t>
            </a:r>
            <a:r>
              <a:rPr lang="ru-RU" baseline="0" dirty="0" smtClean="0"/>
              <a:t> с нашим каталогом</a:t>
            </a:r>
            <a:r>
              <a:rPr lang="ru-RU" dirty="0" smtClean="0"/>
              <a:t>. Готова рассказать про наши уникальные серии.»</a:t>
            </a:r>
          </a:p>
          <a:p>
            <a:endParaRPr lang="ru-RU" dirty="0" smtClean="0"/>
          </a:p>
          <a:p>
            <a:pPr algn="l"/>
            <a:r>
              <a:rPr lang="ru-RU" dirty="0" smtClean="0"/>
              <a:t>2.</a:t>
            </a:r>
            <a:r>
              <a:rPr lang="ru-RU" baseline="0" dirty="0" smtClean="0"/>
              <a:t> </a:t>
            </a:r>
            <a:r>
              <a:rPr lang="ru-RU" dirty="0" smtClean="0"/>
              <a:t>«В таком случае мы предлагаем Вам уникальную возможность не ждать Консультанта, а без посредников приобретать продукцию на 18% дешевле,</a:t>
            </a:r>
            <a:r>
              <a:rPr lang="ru-RU" baseline="0" dirty="0" smtClean="0"/>
              <a:t> </a:t>
            </a:r>
            <a:r>
              <a:rPr lang="ru-RU" dirty="0" smtClean="0"/>
              <a:t>чем в каталоге, стать лояльным </a:t>
            </a:r>
            <a:r>
              <a:rPr lang="en-US" dirty="0" smtClean="0"/>
              <a:t>VIP</a:t>
            </a:r>
            <a:r>
              <a:rPr lang="ru-RU" dirty="0" smtClean="0"/>
              <a:t>-клиентом компании, оформляя заказы самостоятельно</a:t>
            </a:r>
            <a:r>
              <a:rPr lang="ru-RU" baseline="0" dirty="0" smtClean="0"/>
              <a:t> </a:t>
            </a:r>
            <a:r>
              <a:rPr lang="ru-RU" dirty="0" smtClean="0"/>
              <a:t>через Интернет и получать подарки за накопленные баллы.»</a:t>
            </a:r>
          </a:p>
          <a:p>
            <a:endParaRPr lang="ru-RU" dirty="0" smtClean="0"/>
          </a:p>
          <a:p>
            <a:r>
              <a:rPr lang="ru-RU" dirty="0" smtClean="0"/>
              <a:t>3.</a:t>
            </a:r>
            <a:r>
              <a:rPr lang="ru-RU" baseline="0" dirty="0" smtClean="0"/>
              <a:t> </a:t>
            </a:r>
            <a:r>
              <a:rPr lang="ru-RU" dirty="0" smtClean="0"/>
              <a:t>«Я дарю Вам дисконтную карту от компании </a:t>
            </a:r>
            <a:r>
              <a:rPr lang="ru-RU" dirty="0" err="1" smtClean="0"/>
              <a:t>Орифлэйм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dirty="0" smtClean="0"/>
              <a:t>и Вы сможете самостоятельно пользоваться нашей замечательной косметикой с хорошей выгодой, а я всегда проконсультирую Вас по любому вопросу. Пойдемте, я расскажу, как активировать карту».</a:t>
            </a:r>
          </a:p>
          <a:p>
            <a:endParaRPr lang="ru-RU" dirty="0" smtClean="0"/>
          </a:p>
          <a:p>
            <a:r>
              <a:rPr lang="ru-RU" dirty="0" smtClean="0"/>
              <a:t>4.</a:t>
            </a:r>
            <a:r>
              <a:rPr lang="ru-RU" baseline="0" dirty="0" smtClean="0"/>
              <a:t> </a:t>
            </a:r>
            <a:r>
              <a:rPr lang="ru-RU" dirty="0" smtClean="0"/>
              <a:t>«В  любом деле встречаются дилетанты. Я консультирую людей серьезно и профессионально, буду рада оказаться полезной и предоставить грамотные разъяснения, а также вовремя доставить Ваш заказ».</a:t>
            </a:r>
          </a:p>
          <a:p>
            <a:endParaRPr lang="ru-RU" dirty="0" smtClean="0"/>
          </a:p>
          <a:p>
            <a:r>
              <a:rPr lang="ru-RU" dirty="0" smtClean="0"/>
              <a:t>5.</a:t>
            </a:r>
            <a:r>
              <a:rPr lang="ru-RU" baseline="0" dirty="0" smtClean="0"/>
              <a:t> </a:t>
            </a:r>
            <a:r>
              <a:rPr lang="ru-RU" dirty="0" smtClean="0"/>
              <a:t>(Если это относилось к отсутствующим продуктам) «Да, иногда что-то не приходит. Продукция </a:t>
            </a:r>
            <a:r>
              <a:rPr lang="ru-RU" dirty="0" err="1" smtClean="0"/>
              <a:t>Орифлэйм</a:t>
            </a:r>
            <a:r>
              <a:rPr lang="ru-RU" dirty="0" smtClean="0"/>
              <a:t> пользуется спросом, который иногда превышает предложение. Мы с Вами можем подождать этот продукт  или подобрать аналогичный, подходящий Вам, выбор в каталоге большой».</a:t>
            </a:r>
          </a:p>
          <a:p>
            <a:endParaRPr lang="ru-RU" dirty="0" smtClean="0"/>
          </a:p>
          <a:p>
            <a:r>
              <a:rPr lang="ru-RU" dirty="0" smtClean="0"/>
              <a:t>6.</a:t>
            </a:r>
            <a:r>
              <a:rPr lang="ru-RU" baseline="0" dirty="0" smtClean="0"/>
              <a:t> </a:t>
            </a:r>
            <a:r>
              <a:rPr lang="ru-RU" dirty="0" smtClean="0"/>
              <a:t>«Да, бывают такие ситуации, к сожалению. Вы созванивались с этим Консультантом? И если Вы все еще хотите получить свой заказ, то я постараюсь выполнить его в кратчайшие сроки».</a:t>
            </a:r>
          </a:p>
          <a:p>
            <a:endParaRPr lang="ru-RU" dirty="0" smtClean="0"/>
          </a:p>
          <a:p>
            <a:pPr marL="228600" indent="-228600">
              <a:buAutoNum type="arabicPeriod" startAt="7"/>
            </a:pPr>
            <a:r>
              <a:rPr lang="ru-RU" dirty="0" smtClean="0"/>
              <a:t>«Вам заказ оформил, наверное, новичок, давайте будем сотрудничать, я профессиональный Консультант компании </a:t>
            </a:r>
            <a:r>
              <a:rPr lang="ru-RU" dirty="0" err="1" smtClean="0"/>
              <a:t>Орифлэйм</a:t>
            </a:r>
            <a:r>
              <a:rPr lang="ru-RU" dirty="0" smtClean="0"/>
              <a:t>. Я готова Вас обслуживать и вовремя приносить заказы, мы договоримся, когда и</a:t>
            </a:r>
            <a:r>
              <a:rPr lang="ru-RU" baseline="0" dirty="0" smtClean="0"/>
              <a:t> где</a:t>
            </a:r>
            <a:r>
              <a:rPr lang="ru-RU" dirty="0" smtClean="0"/>
              <a:t> Вам будет удобно получать заказы. Я оформляю и привожу заказ через день.»</a:t>
            </a:r>
          </a:p>
          <a:p>
            <a:pPr marL="228600" indent="-228600">
              <a:buAutoNum type="arabicPeriod" startAt="7"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«Я не пользуюсь косметикой»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baseline="0" dirty="0" smtClean="0"/>
              <a:t> </a:t>
            </a:r>
            <a:r>
              <a:rPr lang="ru-RU" dirty="0" smtClean="0"/>
              <a:t>«Да, сейчас в моде естественность.</a:t>
            </a:r>
            <a:r>
              <a:rPr lang="ru-RU" baseline="0" dirty="0" smtClean="0"/>
              <a:t> </a:t>
            </a:r>
            <a:r>
              <a:rPr lang="ru-RU" dirty="0" smtClean="0"/>
              <a:t>Но мыло и зубную пасту, а также и шампунь с дезодорантом никто не отменял. У нас не только декоративная косметика для женщин, но и продукция по уходу за телом, причем для всех членов семьи. Я уверена, что-нибудь Вас обязательно</a:t>
            </a:r>
            <a:r>
              <a:rPr lang="ru-RU" baseline="0" dirty="0" smtClean="0"/>
              <a:t> </a:t>
            </a:r>
            <a:r>
              <a:rPr lang="ru-RU" dirty="0" smtClean="0"/>
              <a:t>заинтересует.»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ru-RU" baseline="0" dirty="0" smtClean="0"/>
              <a:t> </a:t>
            </a:r>
            <a:r>
              <a:rPr lang="ru-RU" dirty="0" smtClean="0"/>
              <a:t>«Видимо, Вы</a:t>
            </a:r>
            <a:r>
              <a:rPr lang="ru-RU" baseline="0" dirty="0" smtClean="0"/>
              <a:t> имеете в виду декоративную косметику. Но ведь </a:t>
            </a:r>
            <a:r>
              <a:rPr lang="ru-RU" dirty="0" smtClean="0"/>
              <a:t>Вы пользуетесь мылом, шампунем и дезодорантами</a:t>
            </a:r>
            <a:r>
              <a:rPr lang="ru-RU" baseline="0" dirty="0" smtClean="0"/>
              <a:t> – </a:t>
            </a:r>
            <a:r>
              <a:rPr lang="ru-RU" dirty="0" smtClean="0"/>
              <a:t>это тоже есть в нашем каталоге. Продукты ежедневного ухода актуальны для каждого человека! Без них мы просто не сможем прожить.»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</a:t>
            </a:r>
            <a:r>
              <a:rPr lang="ru-RU" baseline="0" dirty="0" smtClean="0"/>
              <a:t> </a:t>
            </a:r>
            <a:r>
              <a:rPr lang="ru-RU" dirty="0" smtClean="0"/>
              <a:t>«В таком случае у нас огромный ассортимент средств по уходу за лицом и телом, ароматы, плюс возможность покупать для себя и своей семьи дешевле, чем в каталоге на 18%.»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</a:t>
            </a:r>
            <a:r>
              <a:rPr lang="ru-RU" baseline="0" dirty="0" smtClean="0"/>
              <a:t> </a:t>
            </a:r>
            <a:r>
              <a:rPr lang="ru-RU" dirty="0" smtClean="0"/>
              <a:t>«Даже гелем для душа и зубной пастой? Это ведь тоже косметика. Вы ведь, наверное, красите волосы? У нас есть краска для волос. Более того, у нас есть программа Лояльности, и если Вы смените свой</a:t>
            </a:r>
            <a:r>
              <a:rPr lang="ru-RU" baseline="0" dirty="0" smtClean="0"/>
              <a:t> любимый магазин </a:t>
            </a:r>
            <a:r>
              <a:rPr lang="ru-RU" dirty="0" smtClean="0"/>
              <a:t>на наш каталог, вы</a:t>
            </a:r>
            <a:r>
              <a:rPr lang="ru-RU" baseline="0" dirty="0" smtClean="0"/>
              <a:t> получите вот такие замечательные подарки</a:t>
            </a:r>
            <a:r>
              <a:rPr lang="ru-RU" dirty="0" smtClean="0"/>
              <a:t>! А Вы слышали про новую категорию продуктов в нашей компании? </a:t>
            </a:r>
            <a:r>
              <a:rPr lang="ru-RU" dirty="0" err="1" smtClean="0"/>
              <a:t>Вэлнэс</a:t>
            </a:r>
            <a:r>
              <a:rPr lang="ru-RU" dirty="0" smtClean="0"/>
              <a:t>…»</a:t>
            </a:r>
          </a:p>
          <a:p>
            <a:pPr marL="0" indent="0">
              <a:buNone/>
            </a:pP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6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В завершении тренинга нужно раздать подготовленный материал: варианты ответов на разные возражения, которые были собраны и подготовлены Лидерами компании, работающими над созданием данного тренинга. См. файл «Ответы на возражения при продаже продукции».</a:t>
            </a:r>
          </a:p>
          <a:p>
            <a:endParaRPr lang="ru-RU" i="1" dirty="0" smtClean="0"/>
          </a:p>
          <a:p>
            <a:r>
              <a:rPr lang="ru-RU" dirty="0" smtClean="0"/>
              <a:t>Чем больше клиентов вы обслужите, тем быстрее и лучше </a:t>
            </a:r>
            <a:r>
              <a:rPr lang="ru-RU" baseline="0" dirty="0" smtClean="0"/>
              <a:t>научитесь работать с возражениями. Первое время вы будете встречать самые распространенные возражения. Вы можете сами найти на них ответы, а можете воспользоваться опытом успешных Лидеров. Для этого вам необходимо скачать их </a:t>
            </a:r>
            <a:r>
              <a:rPr lang="ru-RU" baseline="0" smtClean="0"/>
              <a:t>с сайта. </a:t>
            </a: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Нет необходимости заучивать их наизусть, но, чем шире будут ваши знания, тем увереннее и эффективнее вы будете общаться.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7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сегодня мы станем мастерами по работе с возражениями.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Кто такой мастер? Мастер – это тот, кто в совершенстве обладает навыком. А навык – это то, что получается, то есть – результат.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Если вы знаете, как продавать – вы знаете теорию; если вы получаете бонус Премьер-клуба – значит, вы это умеете.</a:t>
            </a:r>
            <a:endParaRPr lang="ru-RU" dirty="0" smtClean="0"/>
          </a:p>
          <a:p>
            <a:r>
              <a:rPr lang="ru-RU" dirty="0" smtClean="0"/>
              <a:t>Конечно, в первую очередь, нам необходимо определить, что такое</a:t>
            </a:r>
            <a:r>
              <a:rPr lang="ru-RU" baseline="0" dirty="0" smtClean="0"/>
              <a:t> возражения. А потом мы узнаем, что с ними делать и как заставить возражения работать на себя. И обязательно потренируемся, чтобы получить после тренинга не только новые знания, но и навыки.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7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Итак, что такое возражение?</a:t>
            </a:r>
          </a:p>
          <a:p>
            <a:endParaRPr lang="ru-RU" sz="2400" kern="120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У каждого человека до </a:t>
            </a:r>
            <a:r>
              <a:rPr lang="ru-RU" sz="2400" i="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вашего</a:t>
            </a:r>
            <a:r>
              <a:rPr lang="ru-RU" sz="2400" i="1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визита с каталогом есть уже свое, сложившееся мнение об </a:t>
            </a:r>
            <a:r>
              <a:rPr lang="ru-RU" sz="2400" kern="120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Орифлэйм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. Оно, как правило, основано на личном опыте: плохом или хорошем, на мнении его окружения (опять-таки плохом или хорошем), на слухах, которые до него так или иначе доходили. И нельзя</a:t>
            </a:r>
            <a:r>
              <a:rPr lang="ru-RU" sz="240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забывать о том, что его 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мнение надо уважать, даже если оно не такое как бы вам хотелось. На ваше предложение непременно</a:t>
            </a:r>
            <a:r>
              <a:rPr lang="ru-RU" sz="240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последует реакция,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и это могут быть возражения, на которые вы просто обязаны уметь отвечать грамотно, влияя таким образом на изменение сложившегося мнения.</a:t>
            </a:r>
          </a:p>
          <a:p>
            <a:endParaRPr lang="ru-RU" sz="2400" kern="120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Возражение – это хороший знак, это реакция, которая значительно</a:t>
            </a:r>
            <a:r>
              <a:rPr lang="ru-RU" baseline="0" dirty="0" smtClean="0"/>
              <a:t> лучше молчания.</a:t>
            </a:r>
            <a:r>
              <a:rPr lang="ru-RU" dirty="0" smtClean="0"/>
              <a:t> Возражение означает, что </a:t>
            </a:r>
            <a:r>
              <a:rPr lang="ru-RU" baseline="0" dirty="0" smtClean="0"/>
              <a:t>собеседник готов к дискуссии, он вас слушает и воспринимает информацию.</a:t>
            </a:r>
            <a:endParaRPr lang="ru-RU" dirty="0" smtClean="0"/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Возражение – это признак недостатка информации у слушателя. Скорее всего, информация, как мы уже говорили, разрозненная, из разных источников, часто непроверенная и основанная на личном мнении кого-то .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Возражение – это замаскированный вопрос,</a:t>
            </a:r>
            <a:r>
              <a:rPr lang="ru-RU" baseline="0" dirty="0" smtClean="0"/>
              <a:t> желание узнать больше.</a:t>
            </a:r>
            <a:endParaRPr lang="ru-RU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Задача Консультанта – дать ответ на этот вопрос, максимально проинформировав собеседника.</a:t>
            </a:r>
          </a:p>
          <a:p>
            <a:r>
              <a:rPr lang="ru-RU" dirty="0" smtClean="0"/>
              <a:t>Относитесь к любому</a:t>
            </a:r>
            <a:r>
              <a:rPr lang="ru-RU" baseline="0" dirty="0" smtClean="0"/>
              <a:t> возражению именно так: «Я могу дать информацию, которая поможет человеку принять решение, которое впоследствии принесет ему пользу!».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4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Можно</a:t>
            </a:r>
            <a:r>
              <a:rPr lang="ru-RU" sz="240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выделить 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два вида возражений:</a:t>
            </a:r>
          </a:p>
          <a:p>
            <a:endParaRPr lang="ru-RU" sz="2400" kern="120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1. У меня есть свое мнение, но в принципе я готов вас послушать... (обоснованное возражение)</a:t>
            </a:r>
          </a:p>
          <a:p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2. У меня плохое настроение, и я вредный, поэтому слушать вас не буду....(необоснованное возражение). Со вторым</a:t>
            </a:r>
            <a:r>
              <a:rPr lang="ru-RU" sz="240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видом все более чем ясно – нужно просто прийти в другой раз.</a:t>
            </a:r>
            <a:endParaRPr lang="ru-RU" sz="2400" kern="120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 </a:t>
            </a:r>
          </a:p>
          <a:p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Бизнес у нас прежде всего информационный,</a:t>
            </a:r>
            <a:r>
              <a:rPr lang="ru-RU" sz="240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наша задача</a:t>
            </a:r>
            <a:r>
              <a:rPr lang="ru-RU" sz="240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– правильно проинформировать 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о компании и продукте. Д</a:t>
            </a:r>
            <a:r>
              <a:rPr lang="ru-RU" dirty="0" smtClean="0"/>
              <a:t>ля каждого Консультанта важно настроиться на позитивное отношение к возражениям</a:t>
            </a:r>
            <a:r>
              <a:rPr lang="ru-RU" baseline="0" dirty="0" smtClean="0"/>
              <a:t>, главное понять – если есть возражение – это значит, что человек уже почти согласился. Человек не отказывает, ему просто нужно узнать больше информации.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Возражение – это скрытый вопрос по причине отсутствия информации. Можно ли избежать возражений? У каждого человека по разным и причинам и обстоятельствам возникают те или иные возражения. Он опирается на них через получение информации из разных источников и иногда это может занимать месяцы и даже годы путем проб и ошибок. 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Ваша задача – помочь своему клиенту ответить на интересующие его вопросы и удовлетворить его потребность с помощью приобретения продукта или возможности</a:t>
            </a:r>
            <a:r>
              <a:rPr lang="ru-RU" baseline="0" dirty="0" smtClean="0"/>
              <a:t>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Заверяем вас, всё, что сейчас кажется непонятным или пугающим, на самом деле интересно и познавательно, так как вы будете учиться в процессе работы. </a:t>
            </a:r>
          </a:p>
          <a:p>
            <a:endParaRPr lang="ru-RU" baseline="0" dirty="0" smtClean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9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Первое</a:t>
            </a:r>
            <a:r>
              <a:rPr lang="ru-RU" baseline="0" dirty="0" smtClean="0"/>
              <a:t> – выслушать. Пока человек не выскажет все возражения, он не сможет расслабиться и внимательно вас слушать.</a:t>
            </a:r>
          </a:p>
          <a:p>
            <a:r>
              <a:rPr lang="ru-RU" baseline="0" dirty="0" smtClean="0"/>
              <a:t>Вы должны с ним согласиться, объяснить, почему сейчас вы думаете иначе.</a:t>
            </a:r>
          </a:p>
          <a:p>
            <a:r>
              <a:rPr lang="ru-RU" baseline="0" dirty="0" smtClean="0"/>
              <a:t>Получить согласие.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Используйте методику: «Понимаю, думала, поняла», например:</a:t>
            </a:r>
          </a:p>
          <a:p>
            <a:r>
              <a:rPr lang="ru-RU" baseline="0" dirty="0" smtClean="0"/>
              <a:t>«Я тебя прекрасно понимаю! Я сама раньше думала, что косметика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 не столь эффективна, как та, которой я пользовалась постоянно. А теперь я поняла, что по доступной цене я могу получить современный и инновационный продукт. Смотри, например, серия </a:t>
            </a:r>
            <a:r>
              <a:rPr lang="ru-RU" baseline="0" dirty="0" err="1" smtClean="0"/>
              <a:t>Эколлаген</a:t>
            </a:r>
            <a:r>
              <a:rPr lang="ru-RU" baseline="0" dirty="0" smtClean="0"/>
              <a:t>…»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8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Что такое «возражение»: Это всего лишь скрытый или прямой вопрос, на который люди хотят получить ответ,</a:t>
            </a:r>
            <a:r>
              <a:rPr lang="ru-RU" sz="240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возможно, подкрепленный дополнительной информацией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. Это может быть мнение клиента, которое можно изменить. Залогом успешной, а самое главное, результативной работы с возражением, является принятие точки зрения клиента.</a:t>
            </a:r>
            <a:r>
              <a:rPr lang="ru-RU" sz="240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Итак:</a:t>
            </a:r>
          </a:p>
          <a:p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/>
            </a:r>
            <a:b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</a:br>
            <a:r>
              <a:rPr lang="ru-RU" dirty="0" smtClean="0"/>
              <a:t>- проанализировать</a:t>
            </a:r>
            <a:br>
              <a:rPr lang="ru-RU" dirty="0" smtClean="0"/>
            </a:br>
            <a:r>
              <a:rPr lang="ru-RU" dirty="0" smtClean="0"/>
              <a:t>- сделать паузу</a:t>
            </a:r>
            <a:br>
              <a:rPr lang="ru-RU" dirty="0" smtClean="0"/>
            </a:br>
            <a:r>
              <a:rPr lang="ru-RU" dirty="0" smtClean="0"/>
              <a:t>- ответить спокойно и убедительно</a:t>
            </a:r>
            <a:br>
              <a:rPr lang="ru-RU" dirty="0" smtClean="0"/>
            </a:b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70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Где искать помощь в том случае, если вы не можете сразу ответить на возражение?</a:t>
            </a:r>
          </a:p>
          <a:p>
            <a:endParaRPr lang="ru-RU" dirty="0" smtClean="0"/>
          </a:p>
          <a:p>
            <a:r>
              <a:rPr lang="ru-RU" dirty="0" smtClean="0"/>
              <a:t>1. Звонок эксперту</a:t>
            </a:r>
            <a:r>
              <a:rPr lang="ru-RU" baseline="0" dirty="0" smtClean="0"/>
              <a:t>: </a:t>
            </a:r>
            <a:r>
              <a:rPr lang="ru-RU" dirty="0" smtClean="0"/>
              <a:t>«Минутку, я сейчас уточню у эксперта….» или «Для получения самой достоверной информации я сейчас позвоню нашему эксперту….» В качестве эксперта может быть вышестоящий спонсор, менеджер, Директор, Консультант, профессионально</a:t>
            </a:r>
            <a:r>
              <a:rPr lang="ru-RU" baseline="0" dirty="0" smtClean="0"/>
              <a:t> разбирающийся в данном вопросе, </a:t>
            </a:r>
            <a:r>
              <a:rPr lang="ru-RU" dirty="0" smtClean="0"/>
              <a:t>тренер по продукции.</a:t>
            </a:r>
          </a:p>
          <a:p>
            <a:endParaRPr lang="ru-RU" dirty="0" smtClean="0"/>
          </a:p>
          <a:p>
            <a:r>
              <a:rPr lang="ru-RU" dirty="0" smtClean="0"/>
              <a:t>2. Обращаемся к каталогу, дополнительной</a:t>
            </a:r>
            <a:r>
              <a:rPr lang="ru-RU" baseline="0" dirty="0" smtClean="0"/>
              <a:t> </a:t>
            </a:r>
            <a:r>
              <a:rPr lang="ru-RU" dirty="0" smtClean="0"/>
              <a:t>литературе, сайту: «А давайте уточним, что пишут про состав данного</a:t>
            </a:r>
            <a:r>
              <a:rPr lang="ru-RU" baseline="0" dirty="0" smtClean="0"/>
              <a:t> продукта </a:t>
            </a:r>
            <a:r>
              <a:rPr lang="ru-RU" dirty="0" smtClean="0"/>
              <a:t>в каталоге, на сайте….».</a:t>
            </a:r>
          </a:p>
          <a:p>
            <a:endParaRPr lang="ru-RU" dirty="0" smtClean="0"/>
          </a:p>
          <a:p>
            <a:r>
              <a:rPr lang="ru-RU" dirty="0" smtClean="0"/>
              <a:t>3. Ответ позже, но правильный</a:t>
            </a:r>
            <a:r>
              <a:rPr lang="ru-RU" dirty="0" smtClean="0">
                <a:sym typeface="Wingdings" pitchFamily="2" charset="2"/>
              </a:rPr>
              <a:t>: «Я не могу сейчас максимально корректно/точно ответить на этот вопрос, обещаю вам узнать и перезвонить. Давайте обменяемся телефонами,</a:t>
            </a:r>
            <a:r>
              <a:rPr lang="ru-RU" baseline="0" dirty="0" smtClean="0">
                <a:sym typeface="Wingdings" pitchFamily="2" charset="2"/>
              </a:rPr>
              <a:t> уточните,</a:t>
            </a:r>
            <a:r>
              <a:rPr lang="ru-RU" dirty="0" smtClean="0">
                <a:sym typeface="Wingdings" pitchFamily="2" charset="2"/>
              </a:rPr>
              <a:t> в какое</a:t>
            </a:r>
            <a:r>
              <a:rPr lang="ru-RU" baseline="0" dirty="0" smtClean="0">
                <a:sym typeface="Wingdings" pitchFamily="2" charset="2"/>
              </a:rPr>
              <a:t> время </a:t>
            </a:r>
            <a:r>
              <a:rPr lang="ru-RU" dirty="0" smtClean="0">
                <a:sym typeface="Wingdings" pitchFamily="2" charset="2"/>
              </a:rPr>
              <a:t>вам удобно поговорить со мной».</a:t>
            </a:r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69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успешной работы необходимо </a:t>
            </a:r>
            <a:r>
              <a:rPr lang="ru-RU" baseline="0" dirty="0" smtClean="0"/>
              <a:t>всегда держать в голове несколько шаблонных ответов с фактами, каждый из которых может стать как самостоятельным ответом, так и частью ответа.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7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</a:t>
            </a:r>
            <a:r>
              <a:rPr lang="ru-RU" baseline="0" dirty="0" smtClean="0"/>
              <a:t> разберем наиболее распространенные возражения. На слайдах вы видите формулировку возражения «Я не пользуюсь дешевой косметикой». Кто из вас хоть раз слышал такое возражение, поднимите руку! А как еще клиенты формулируют это возражение?</a:t>
            </a:r>
          </a:p>
          <a:p>
            <a:r>
              <a:rPr lang="ru-RU" baseline="0" dirty="0" smtClean="0"/>
              <a:t>На слайде вы видите варианты ответов на это возражение. </a:t>
            </a:r>
          </a:p>
          <a:p>
            <a:endParaRPr lang="ru-RU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0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67152" y="9227330"/>
            <a:ext cx="3494894" cy="727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80012" y="9842876"/>
            <a:ext cx="3085199" cy="278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2916" tIns="52916" rIns="52916" bIns="52916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Copyright ©2014 by Oriflame Cosmetics 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1pPr>
      <a:lvl2pPr indent="2286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2pPr>
      <a:lvl3pPr indent="4572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3pPr>
      <a:lvl4pPr indent="6858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4pPr>
      <a:lvl5pPr indent="9144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5pPr>
      <a:lvl6pPr indent="11430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6pPr>
      <a:lvl7pPr indent="13716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7pPr>
      <a:lvl8pPr indent="16002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8pPr>
      <a:lvl9pPr indent="18288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9pPr>
    </p:titleStyle>
    <p:bodyStyle>
      <a:lvl1pPr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1pPr>
      <a:lvl2pPr indent="2286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2pPr>
      <a:lvl3pPr indent="4572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3pPr>
      <a:lvl4pPr indent="6858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4pPr>
      <a:lvl5pPr indent="9144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5pPr>
      <a:lvl6pPr indent="11430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6pPr>
      <a:lvl7pPr indent="13716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7pPr>
      <a:lvl8pPr indent="16002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8pPr>
      <a:lvl9pPr indent="18288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987597" y="3334400"/>
            <a:ext cx="9264806" cy="1995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7000" spc="-210">
                <a:solidFill>
                  <a:srgbClr val="000000">
                    <a:alpha val="50000"/>
                  </a:srgbClr>
                </a:solidFill>
              </a:rPr>
              <a:t>Основные возражения</a:t>
            </a:r>
            <a:br>
              <a:rPr sz="7000" spc="-210">
                <a:solidFill>
                  <a:srgbClr val="000000">
                    <a:alpha val="50000"/>
                  </a:srgbClr>
                </a:solidFill>
              </a:rPr>
            </a:br>
            <a:r>
              <a:rPr sz="7000" spc="-210">
                <a:solidFill>
                  <a:srgbClr val="000000">
                    <a:alpha val="50000"/>
                  </a:srgbClr>
                </a:solidFill>
              </a:rPr>
              <a:t>при продаже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807">
            <a:off x="9821664" y="6120374"/>
            <a:ext cx="3424490" cy="37045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3101764" y="1056866"/>
            <a:ext cx="9036472" cy="147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Возражение:</a:t>
            </a:r>
            <a:r>
              <a:rPr sz="5000" spc="-150">
                <a:solidFill>
                  <a:srgbClr val="11C6AF"/>
                </a:solidFill>
              </a:rPr>
              <a:t> «Я не пользуюсь недорогой косметикой»</a:t>
            </a:r>
          </a:p>
        </p:txBody>
      </p:sp>
      <p:sp>
        <p:nvSpPr>
          <p:cNvPr id="66" name="Shape 66"/>
          <p:cNvSpPr/>
          <p:nvPr/>
        </p:nvSpPr>
        <p:spPr>
          <a:xfrm>
            <a:off x="1080176" y="2759385"/>
            <a:ext cx="13261182" cy="589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3" y="0"/>
                </a:moveTo>
                <a:cubicBezTo>
                  <a:pt x="570" y="0"/>
                  <a:pt x="390" y="405"/>
                  <a:pt x="390" y="905"/>
                </a:cubicBezTo>
                <a:lnTo>
                  <a:pt x="390" y="2457"/>
                </a:lnTo>
                <a:lnTo>
                  <a:pt x="0" y="3054"/>
                </a:lnTo>
                <a:lnTo>
                  <a:pt x="390" y="3651"/>
                </a:lnTo>
                <a:lnTo>
                  <a:pt x="390" y="20696"/>
                </a:lnTo>
                <a:cubicBezTo>
                  <a:pt x="390" y="21196"/>
                  <a:pt x="570" y="21600"/>
                  <a:pt x="793" y="21600"/>
                </a:cubicBezTo>
                <a:lnTo>
                  <a:pt x="21198" y="21600"/>
                </a:lnTo>
                <a:cubicBezTo>
                  <a:pt x="21420" y="21600"/>
                  <a:pt x="21600" y="21196"/>
                  <a:pt x="21600" y="20696"/>
                </a:cubicBezTo>
                <a:lnTo>
                  <a:pt x="21600" y="905"/>
                </a:lnTo>
                <a:cubicBezTo>
                  <a:pt x="21600" y="405"/>
                  <a:pt x="21420" y="0"/>
                  <a:pt x="21198" y="0"/>
                </a:cubicBezTo>
                <a:lnTo>
                  <a:pt x="793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 Вы хотите сказать, что пользуетесь косметикой высокого качества? И это правильно, давайте вместе внимательно посмотрим каталог и Вы убедитесь, что у нас есть косметика класса люкс, отвечающая самым высоким требованиям!</a:t>
            </a:r>
            <a:b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Я сейчас покажу…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(для таких случаев полезно иметь несколько специальных закладок в каталоге)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Орифлэйм для вас недорогая косметика? А какими марками пользуетесь Вы? Как думаете, из чего складывается</a:t>
            </a:r>
            <a:b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цена любого товара? Брэнд, накрутка и т.д….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 Далее говорим о том почему в Орифлэйм привлекательная цена.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Учитывая широкий спектр запросов клиентов, компания разработала средства по стоимости находящихся </a:t>
            </a:r>
            <a:endParaRPr lang="en-US" sz="1900" spc="-95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на 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совершенно разных уровнях стоимости, поэтому можно подобрать и косметику класса люкс, подходящую именно Вам.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Недорогая, потому что продается напрямую, без посредников, доступно и выгодно. Вы приобретаете качественный </a:t>
            </a:r>
            <a:endParaRPr lang="en-US" sz="1900" spc="-95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товар 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по доступной цене!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Поверьте, у нас есть и элитная косметика для таких требовательных клиентов, как Вы. Давайте посмотрим, </a:t>
            </a:r>
            <a:endParaRPr lang="en-US" sz="1900" spc="-95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какие 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предложения могут заинтересовать именно Вас.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(для таких случаев полезно иметь несколько специальных закладок в каталоге)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567578" y="1056866"/>
            <a:ext cx="12104844" cy="147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Возражение:</a:t>
            </a:r>
            <a:r>
              <a:rPr sz="5000" spc="-150">
                <a:solidFill>
                  <a:srgbClr val="11C6AF"/>
                </a:solidFill>
              </a:rPr>
              <a:t> «Я пользуюсь косметикой другой компании (Avon, Mary Kay, L'Oreal)»</a:t>
            </a:r>
          </a:p>
        </p:txBody>
      </p:sp>
      <p:sp>
        <p:nvSpPr>
          <p:cNvPr id="69" name="Shape 69"/>
          <p:cNvSpPr/>
          <p:nvPr/>
        </p:nvSpPr>
        <p:spPr>
          <a:xfrm>
            <a:off x="1080176" y="2759385"/>
            <a:ext cx="13084573" cy="6667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3" y="0"/>
                </a:moveTo>
                <a:cubicBezTo>
                  <a:pt x="578" y="0"/>
                  <a:pt x="395" y="359"/>
                  <a:pt x="395" y="801"/>
                </a:cubicBezTo>
                <a:lnTo>
                  <a:pt x="395" y="2174"/>
                </a:lnTo>
                <a:lnTo>
                  <a:pt x="0" y="2703"/>
                </a:lnTo>
                <a:lnTo>
                  <a:pt x="395" y="3231"/>
                </a:lnTo>
                <a:lnTo>
                  <a:pt x="395" y="20800"/>
                </a:lnTo>
                <a:cubicBezTo>
                  <a:pt x="395" y="21242"/>
                  <a:pt x="578" y="21600"/>
                  <a:pt x="803" y="21600"/>
                </a:cubicBezTo>
                <a:lnTo>
                  <a:pt x="21192" y="21600"/>
                </a:lnTo>
                <a:cubicBezTo>
                  <a:pt x="21417" y="21600"/>
                  <a:pt x="21600" y="21242"/>
                  <a:pt x="21600" y="20800"/>
                </a:cubicBezTo>
                <a:lnTo>
                  <a:pt x="21600" y="801"/>
                </a:lnTo>
                <a:cubicBezTo>
                  <a:pt x="21600" y="359"/>
                  <a:pt x="21417" y="0"/>
                  <a:pt x="21192" y="0"/>
                </a:cubicBezTo>
                <a:lnTo>
                  <a:pt x="803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Замечательный выбор! И все-таки посмотрите каталог компании Орифлэйм! Возможно, Вас заинтересует товар</a:t>
            </a:r>
            <a:b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и из нашего каталога. У нас огромный ассортимент продукции. Давайте подберем то, чего нет в вашей нынешней компании.»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(для таких случаев полезно иметь несколько специальных закладок в каталоге, которые приведут к нашим уникальным продуктам, отсутствующим у конкурентов)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Я раньше тоже пользовалась «Мэри Кэй» и с большим уважением отношусь к данной компании и продукции, которую она предлагает, но в свое время ради интереса попробовала косметику Орифлэйм и поняла, что за гораздо меньшую сумму можно купить не менее достойное качество. А еще Орифлэйм предлагает программу Лояльности, </a:t>
            </a:r>
            <a:endParaRPr lang="en-US" sz="1900" spc="-95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которая 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поможет Вам иметь множество преимуществ…»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В этом случае важно иметь представление о компании-конкуренте и ее продукции, ведь клиент может задать </a:t>
            </a:r>
            <a:r>
              <a:rPr sz="1900" spc="-95" dirty="0" smtClean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вопрос</a:t>
            </a:r>
            <a:endParaRPr lang="en-US" sz="1900" spc="-95" dirty="0" smtClean="0">
              <a:solidFill>
                <a:srgbClr val="11C6A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 smtClean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о </a:t>
            </a:r>
            <a:r>
              <a:rPr sz="1900" spc="-95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том, чем именно вы пользовались. Нам важно завоевать и сохранить доверие, поэтому будьте готовы к таким вопросам, либо не отвечайте так. Если клиента устраивает косметика фирмы-конкурента, предлагайте протестировать нашу продукцию, которая всегда актуальна, например, Антибактериальный гель для рук «Чайное дерево и мандарин», код 23644. Всегда помните про линию Вэлнэс, которой нет у компаний-конкурентов. 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Да, это известные бренды, но Орифлэйм компания № 1 в России и большинство людей выбирают именно Орифлэйм. Я сейчас познакомлю Вас с самыми популярными продуктами.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 Вас очень хороший вкус! Здорово, что вы ухаживаете за собой. Почему бы вам не посмотреть каталог Орифлэйм</a:t>
            </a:r>
            <a:b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и сравнить цены, возможно, найти что-то новое и интересеное для себя…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532282" y="1056866"/>
            <a:ext cx="10175436" cy="147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Возражение:</a:t>
            </a:r>
            <a:r>
              <a:rPr sz="5000" spc="-150">
                <a:solidFill>
                  <a:srgbClr val="11C6AF"/>
                </a:solidFill>
              </a:rPr>
              <a:t> «Это для меня слишком дорогая косметика»</a:t>
            </a:r>
          </a:p>
        </p:txBody>
      </p:sp>
      <p:sp>
        <p:nvSpPr>
          <p:cNvPr id="72" name="Shape 72"/>
          <p:cNvSpPr/>
          <p:nvPr/>
        </p:nvSpPr>
        <p:spPr>
          <a:xfrm>
            <a:off x="1080176" y="2759385"/>
            <a:ext cx="13084573" cy="6126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3" y="0"/>
                </a:moveTo>
                <a:cubicBezTo>
                  <a:pt x="578" y="0"/>
                  <a:pt x="395" y="390"/>
                  <a:pt x="395" y="872"/>
                </a:cubicBezTo>
                <a:lnTo>
                  <a:pt x="395" y="2366"/>
                </a:lnTo>
                <a:lnTo>
                  <a:pt x="0" y="2941"/>
                </a:lnTo>
                <a:lnTo>
                  <a:pt x="395" y="3517"/>
                </a:lnTo>
                <a:lnTo>
                  <a:pt x="395" y="20728"/>
                </a:lnTo>
                <a:cubicBezTo>
                  <a:pt x="395" y="21210"/>
                  <a:pt x="578" y="21600"/>
                  <a:pt x="803" y="21600"/>
                </a:cubicBezTo>
                <a:lnTo>
                  <a:pt x="21192" y="21600"/>
                </a:lnTo>
                <a:cubicBezTo>
                  <a:pt x="21417" y="21600"/>
                  <a:pt x="21600" y="21210"/>
                  <a:pt x="21600" y="20728"/>
                </a:cubicBezTo>
                <a:lnTo>
                  <a:pt x="21600" y="872"/>
                </a:lnTo>
                <a:cubicBezTo>
                  <a:pt x="21600" y="390"/>
                  <a:pt x="21417" y="0"/>
                  <a:pt x="21192" y="0"/>
                </a:cubicBezTo>
                <a:lnTo>
                  <a:pt x="803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А что конкретно для вас дорого? У нас есть косметика на любой кошелек, всегда есть из чего выбирать. Может,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вы обратили внимание на продукт с высокой ценой, а он вам вообще и не нужен? Давайте вместе посмотрим.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А что именно дорогое вас привлекло в каталоге? Давайте посмотрим! Есть два варианта - подберем аналогичное, </a:t>
            </a:r>
            <a:endParaRPr lang="en-US" sz="1900" spc="-95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что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-то более доступное, или оформим дисконт. У нас часто бывают распродажи, акции, цены могут значительно снижаться.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 Поверьте, у нас в каталоге цены для всех кошельков; я вам подберу по доступной цене. Я также вам могу сделать </a:t>
            </a:r>
            <a:endParaRPr lang="en-US" sz="1900" spc="-95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очень 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выгодное предложение - вы можете экономить и зарабатывать деньги, если будете показывать каталог своим друзьям и знакомым! Давайте это с вами обсудим за чашкой кофе.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 Хорошо, что вы мне это озвучили, мы сможем подобрать для вас хорошую по качеству продукцию и доступную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по цене, для таких клиентов, как вы, у нас как раз очень большой выбор.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Когда я была студенткой, я тоже не могла себе позволить хорошую косметику и покупала недорогую косметику сомнительного качества. Когда попала на мастер-класс - меня накрасили, дали протестировать дома средства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по уходу за лицом… И тогда  я поняла, что больше не смогу пользоваться  прежней косметикой. 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В таких случаях можно предложить протестировать нашу косметику, например, тональную основу. Можно предложить получать скидку (дисконт) и посчитать стоимость для Консультанта.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518068" y="1056867"/>
            <a:ext cx="12203864" cy="147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Возражение:</a:t>
            </a:r>
            <a:r>
              <a:rPr sz="5000" spc="-150">
                <a:solidFill>
                  <a:srgbClr val="11C6AF"/>
                </a:solidFill>
              </a:rPr>
              <a:t> «Я слышала, что Орифлэйм производят в Китае (Польше, России)»</a:t>
            </a:r>
          </a:p>
        </p:txBody>
      </p:sp>
      <p:sp>
        <p:nvSpPr>
          <p:cNvPr id="75" name="Shape 75"/>
          <p:cNvSpPr/>
          <p:nvPr/>
        </p:nvSpPr>
        <p:spPr>
          <a:xfrm>
            <a:off x="613832" y="2704997"/>
            <a:ext cx="14021992" cy="706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0" y="0"/>
                </a:moveTo>
                <a:cubicBezTo>
                  <a:pt x="539" y="0"/>
                  <a:pt x="369" y="339"/>
                  <a:pt x="369" y="756"/>
                </a:cubicBezTo>
                <a:lnTo>
                  <a:pt x="369" y="2052"/>
                </a:lnTo>
                <a:lnTo>
                  <a:pt x="0" y="2551"/>
                </a:lnTo>
                <a:lnTo>
                  <a:pt x="369" y="3050"/>
                </a:lnTo>
                <a:lnTo>
                  <a:pt x="369" y="20845"/>
                </a:lnTo>
                <a:cubicBezTo>
                  <a:pt x="369" y="21263"/>
                  <a:pt x="539" y="21600"/>
                  <a:pt x="750" y="21600"/>
                </a:cubicBezTo>
                <a:lnTo>
                  <a:pt x="21219" y="21600"/>
                </a:lnTo>
                <a:cubicBezTo>
                  <a:pt x="21429" y="21600"/>
                  <a:pt x="21600" y="21263"/>
                  <a:pt x="21600" y="20845"/>
                </a:cubicBezTo>
                <a:lnTo>
                  <a:pt x="21600" y="756"/>
                </a:lnTo>
                <a:cubicBezTo>
                  <a:pt x="21600" y="339"/>
                  <a:pt x="21429" y="0"/>
                  <a:pt x="21219" y="0"/>
                </a:cubicBezTo>
                <a:lnTo>
                  <a:pt x="75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И это правда. Компания Орифлэйм, как и любая другая компания, заинтересована в прибыли и инвестирует средства в свои собственные заводы на территориях этих стран. Таких заводов – пять и вот-вот в подмосковном Ногинске будет шестой. Только это</a:t>
            </a: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не заводы по изготовлению кустарных подделок, а собственные заводы Орифлэйм. Посмотрите, на баночке всегда есть обозначения, страна выхода продукции и страна производитель. Как во всех крупных компаниях.</a:t>
            </a: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В таких случаях важно всегда иметь под рукой продукцию; чтобы сразу и четко показать надпись, нужно самому ее заранее найти</a:t>
            </a: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и прочитать.</a:t>
            </a: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endParaRPr spc="-9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И это совершенно не удивительно, учитывая, что это общемировая тенденция.</a:t>
            </a: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endParaRPr spc="-9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Да, у нас есть производство в Китае, так как компания, обслуживая этот гигантский рынок, по китайскому законодательству должна иметь на территории этой страны собственное производство. В компании Орифлэйм есть пять собственных (скоро будет открыт шестой) производственных комплексов, которые расположены по всему миру. С точки зрения логистики и сокращения стоимости доставки</a:t>
            </a: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(а значит и стоимости продукции) невозможно разместить все производство в Швеции. Я с гордостью могу сказать, что и действующий комплекс в Красногорске и строящийся в Ногинске полностью соответствуют экологическим международным стандартам. </a:t>
            </a:r>
            <a:endParaRPr lang="en-US" spc="-90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Также </a:t>
            </a:r>
            <a:r>
              <a:rPr spc="-9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есть фабрики в Индии, в Польше, в Швеции – Орифлэйм международная компания.</a:t>
            </a: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endParaRPr spc="-9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Да, производят. Сейчас много чего производят в Китае, России, Казахстане, например Sony, Ford, Samsung и многое другое. Я была</a:t>
            </a: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на заводе в России – это первый завод в нашей стране, получивший экологический сертификат. И на этом заводе жесточайший контроль качества, как и на всех заводах Орифлэйм.</a:t>
            </a: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endParaRPr spc="-9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У компании Орифлэйм свои заводы в разных странах мира, чтобы продукция была более доступна, и  качество на заводах одинаково высокое. Я вам покажу, как проверять страну-изготовитель.</a:t>
            </a: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В таких случаях важно всегда иметь под рукой продукцию, чтобы быстро и четко показать надпись, нужно самому ее заранее </a:t>
            </a:r>
            <a:endParaRPr lang="en-US" spc="-90" dirty="0" smtClean="0">
              <a:solidFill>
                <a:srgbClr val="11C6A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44513" lvl="1" indent="0">
              <a:defRPr sz="1800">
                <a:solidFill>
                  <a:srgbClr val="000000"/>
                </a:solidFill>
              </a:defRPr>
            </a:pPr>
            <a:r>
              <a:rPr spc="-90" dirty="0" smtClean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найти </a:t>
            </a:r>
            <a:r>
              <a:rPr spc="-9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и прочитать.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687566" y="1056867"/>
            <a:ext cx="11864868" cy="147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Возражение:</a:t>
            </a:r>
            <a:r>
              <a:rPr sz="5000" spc="-150">
                <a:solidFill>
                  <a:srgbClr val="11C6AF"/>
                </a:solidFill>
              </a:rPr>
              <a:t> «У меня аллергия</a:t>
            </a:r>
            <a:br>
              <a:rPr sz="5000" spc="-150">
                <a:solidFill>
                  <a:srgbClr val="11C6AF"/>
                </a:solidFill>
              </a:rPr>
            </a:br>
            <a:r>
              <a:rPr sz="5000" spc="-150">
                <a:solidFill>
                  <a:srgbClr val="11C6AF"/>
                </a:solidFill>
              </a:rPr>
              <a:t>на косметику (я очень аллергозависима)»</a:t>
            </a:r>
          </a:p>
        </p:txBody>
      </p:sp>
      <p:sp>
        <p:nvSpPr>
          <p:cNvPr id="78" name="Shape 78"/>
          <p:cNvSpPr/>
          <p:nvPr/>
        </p:nvSpPr>
        <p:spPr>
          <a:xfrm>
            <a:off x="1080176" y="2759385"/>
            <a:ext cx="13084573" cy="6126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3" y="0"/>
                </a:moveTo>
                <a:cubicBezTo>
                  <a:pt x="578" y="0"/>
                  <a:pt x="395" y="390"/>
                  <a:pt x="395" y="872"/>
                </a:cubicBezTo>
                <a:lnTo>
                  <a:pt x="395" y="2366"/>
                </a:lnTo>
                <a:lnTo>
                  <a:pt x="0" y="2941"/>
                </a:lnTo>
                <a:lnTo>
                  <a:pt x="395" y="3517"/>
                </a:lnTo>
                <a:lnTo>
                  <a:pt x="395" y="20728"/>
                </a:lnTo>
                <a:cubicBezTo>
                  <a:pt x="395" y="21210"/>
                  <a:pt x="578" y="21600"/>
                  <a:pt x="803" y="21600"/>
                </a:cubicBezTo>
                <a:lnTo>
                  <a:pt x="21192" y="21600"/>
                </a:lnTo>
                <a:cubicBezTo>
                  <a:pt x="21417" y="21600"/>
                  <a:pt x="21600" y="21210"/>
                  <a:pt x="21600" y="20728"/>
                </a:cubicBezTo>
                <a:lnTo>
                  <a:pt x="21600" y="872"/>
                </a:lnTo>
                <a:cubicBezTo>
                  <a:pt x="21600" y="390"/>
                  <a:pt x="21417" y="0"/>
                  <a:pt x="21192" y="0"/>
                </a:cubicBezTo>
                <a:lnTo>
                  <a:pt x="803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Тогда Вам тем более к нам! Ведь у нас все можно попробовать, прежде чем приобретать. И опять же, аллергические реакции, как правило, проявляются на вредные химические элементы, а у нас исключена подделка и все ингредиенты качественные.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Для человека, которого беспокоит аллергия, главным фактором является внимание.  Чем внимательнее вы будете, 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тем быстрее сможете подобрать средства, на которые не будет этой реакции.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Я понимаю Вас. К сожалению, таких людей немало… Я предлагаю вам купить (взять у меня) пробник, </a:t>
            </a:r>
            <a:endParaRPr lang="en-US" sz="1900" spc="-95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lang="en-US" sz="1900" spc="-95" dirty="0" err="1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Е</a:t>
            </a:r>
            <a:r>
              <a:rPr sz="1900" spc="-95" dirty="0" err="1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сли</a:t>
            </a: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1900" spc="-95" dirty="0" err="1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аллергии</a:t>
            </a: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не будет, то основной продукт тоже подойдет.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Да, бывает аллергия на некоторые компоненты, т. к продукция натуральная и изготавливается из трав и растений, </a:t>
            </a:r>
            <a:endParaRPr lang="en-US" sz="1900" spc="-95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если 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вы знаете на что у Вас аллергия, нам вместе проще будет подобрать продукт. К тому же у нас есть </a:t>
            </a:r>
            <a:endParaRPr lang="en-US" sz="1900" spc="-95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гиппоаллергенная 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продукция, не вызывающая аллергию.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На что именно аллергия, если не секрет? На какой-то компонент? В нашем каталоге есть не только средства 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по уходу за кожей лица, есть декоративная косметика, есть серия Вэлнэс, есть средства по уходу за руками и ногами, аксессуары и прочее, что не вызывает аллергию.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А Вы знаете, что существует продукция гипоаллергенная и для чувствительной кожи? Наша компания заботится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о людях с аллергией, вот посмотрите, рекомендую вам…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756299" y="1056867"/>
            <a:ext cx="13727402" cy="147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Возражение:</a:t>
            </a:r>
            <a:r>
              <a:rPr sz="5000" spc="-150">
                <a:solidFill>
                  <a:srgbClr val="11C6AF"/>
                </a:solidFill>
              </a:rPr>
              <a:t> «Я пробовала косметику Орифлэйм и мне не понравилось (не подошла)»</a:t>
            </a:r>
          </a:p>
        </p:txBody>
      </p:sp>
      <p:sp>
        <p:nvSpPr>
          <p:cNvPr id="81" name="Shape 81"/>
          <p:cNvSpPr/>
          <p:nvPr/>
        </p:nvSpPr>
        <p:spPr>
          <a:xfrm>
            <a:off x="1638777" y="2759385"/>
            <a:ext cx="11967370" cy="5399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8" y="0"/>
                </a:moveTo>
                <a:cubicBezTo>
                  <a:pt x="632" y="0"/>
                  <a:pt x="432" y="443"/>
                  <a:pt x="432" y="989"/>
                </a:cubicBezTo>
                <a:lnTo>
                  <a:pt x="432" y="2685"/>
                </a:lnTo>
                <a:lnTo>
                  <a:pt x="0" y="3337"/>
                </a:lnTo>
                <a:lnTo>
                  <a:pt x="432" y="3990"/>
                </a:lnTo>
                <a:lnTo>
                  <a:pt x="432" y="20611"/>
                </a:lnTo>
                <a:cubicBezTo>
                  <a:pt x="432" y="21157"/>
                  <a:pt x="632" y="21600"/>
                  <a:pt x="878" y="21600"/>
                </a:cubicBezTo>
                <a:lnTo>
                  <a:pt x="21154" y="21600"/>
                </a:lnTo>
                <a:cubicBezTo>
                  <a:pt x="21400" y="21600"/>
                  <a:pt x="21600" y="21157"/>
                  <a:pt x="21600" y="20611"/>
                </a:cubicBezTo>
                <a:lnTo>
                  <a:pt x="21600" y="989"/>
                </a:lnTo>
                <a:cubicBezTo>
                  <a:pt x="21600" y="443"/>
                  <a:pt x="21400" y="0"/>
                  <a:pt x="21154" y="0"/>
                </a:cubicBezTo>
                <a:lnTo>
                  <a:pt x="87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Конечно же, это возможно! Мне тоже кое-что не нравится. Это нормально. Но перепробовать все даже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у меня не получилось за много лет сотрудничества. Обязательно найдется что-то такое, от чего Вы будете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в восторге. Могу предложить то, что очено нравится мне самой…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Что конкретно Вы пробовали? Можно попробовать альтернативные средства из другой линии продуктов.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Здесь важно точно выяснить, чем именно пользовался и остался недоволен собеседник. Зачастую это оказываются средства совсем других марок.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Вы сами себе подбирали продукт или Вам рекомендовал Консультант? Наверняка что-то подобрали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не так, не учли Ваши индивидуальные особенности. Давайте обсудим предметно, что  Вы хотите и какой результат нужен.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Что именно Вы пробовали и почему не понравилось? Возможно, это не подошло Вам (тип кожи, возраст, цвет, ожидаемый эффект). Я – профессиональный Консультант и гарантирую индивидуальный подбор </a:t>
            </a:r>
            <a:endParaRPr lang="en-US" sz="1900" spc="-95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средств 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с учетом Ваших желаний и особенностей.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756299" y="1056867"/>
            <a:ext cx="13727402" cy="147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Возражение:</a:t>
            </a:r>
            <a:r>
              <a:rPr sz="5000" spc="-150">
                <a:solidFill>
                  <a:srgbClr val="11C6AF"/>
                </a:solidFill>
              </a:rPr>
              <a:t> «Я сомневаюсь</a:t>
            </a:r>
            <a:br>
              <a:rPr sz="5000" spc="-150">
                <a:solidFill>
                  <a:srgbClr val="11C6AF"/>
                </a:solidFill>
              </a:rPr>
            </a:br>
            <a:r>
              <a:rPr sz="5000" spc="-150">
                <a:solidFill>
                  <a:srgbClr val="11C6AF"/>
                </a:solidFill>
              </a:rPr>
              <a:t>в качестве вашей косметики»</a:t>
            </a:r>
          </a:p>
        </p:txBody>
      </p:sp>
      <p:sp>
        <p:nvSpPr>
          <p:cNvPr id="84" name="Shape 84"/>
          <p:cNvSpPr/>
          <p:nvPr/>
        </p:nvSpPr>
        <p:spPr>
          <a:xfrm>
            <a:off x="1638777" y="2759385"/>
            <a:ext cx="11967370" cy="5399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8" y="0"/>
                </a:moveTo>
                <a:cubicBezTo>
                  <a:pt x="632" y="0"/>
                  <a:pt x="432" y="443"/>
                  <a:pt x="432" y="989"/>
                </a:cubicBezTo>
                <a:lnTo>
                  <a:pt x="432" y="2685"/>
                </a:lnTo>
                <a:lnTo>
                  <a:pt x="0" y="3337"/>
                </a:lnTo>
                <a:lnTo>
                  <a:pt x="432" y="3990"/>
                </a:lnTo>
                <a:lnTo>
                  <a:pt x="432" y="20611"/>
                </a:lnTo>
                <a:cubicBezTo>
                  <a:pt x="432" y="21157"/>
                  <a:pt x="632" y="21600"/>
                  <a:pt x="878" y="21600"/>
                </a:cubicBezTo>
                <a:lnTo>
                  <a:pt x="21154" y="21600"/>
                </a:lnTo>
                <a:cubicBezTo>
                  <a:pt x="21400" y="21600"/>
                  <a:pt x="21600" y="21157"/>
                  <a:pt x="21600" y="20611"/>
                </a:cubicBezTo>
                <a:lnTo>
                  <a:pt x="21600" y="989"/>
                </a:lnTo>
                <a:cubicBezTo>
                  <a:pt x="21600" y="443"/>
                  <a:pt x="21400" y="0"/>
                  <a:pt x="21154" y="0"/>
                </a:cubicBezTo>
                <a:lnTo>
                  <a:pt x="87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 У нашей компании более 45 лет международного стажа, причем из них более 17 лет в России и 3 года подряд Орифлэйм – брэнд № 1 в России и странах СНГ. Вы можете зайти на официальный сайт компании </a:t>
            </a: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и</a:t>
            </a:r>
            <a:r>
              <a:rPr lang="en-US"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 </a:t>
            </a: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убедиться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, что это компания прямых продаж, которая официально зарегистрированная на территории РФ. </a:t>
            </a: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Я</a:t>
            </a:r>
            <a:r>
              <a:rPr lang="en-US"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 </a:t>
            </a: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думаю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, если бы качество продукции было плохое, столько лет она бы не просуществовала. Компания следит за качеством, наша продукция сертифицирована более чем в 60 странах мира.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 В чем Ваши сомнения? Компания выпускает пробники, благодаря которым Вы можете оценить качество многих продуктов. Не сомневайтесь, миллионы людей пользуются этой косметикой.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Чем вызваны сомнения? Вы пробовали нашу продукцию?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Чаще всего эти слова означают вежливый отказ. Даем возможность попробовать продукцию, показываем </a:t>
            </a:r>
            <a:endParaRPr lang="en-US" sz="1900" spc="-95" dirty="0" smtClean="0">
              <a:solidFill>
                <a:srgbClr val="11C6A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 smtClean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знаки </a:t>
            </a:r>
            <a:r>
              <a:rPr sz="1900" spc="-95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качества на страницах каталога, после чего сомнения зачастую исчезают.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 Я могу развеять Ваши сомнения. В нашем небольшом городе покупают косметику Орифлэйм на сумму </a:t>
            </a: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до</a:t>
            </a:r>
            <a:r>
              <a:rPr lang="en-US"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 </a:t>
            </a: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500 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000 руб. в неделю. И спрос из года в год возрастает. Это самое надежное подтверждение качества нашей продукции.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756299" y="1056866"/>
            <a:ext cx="12990670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 dirty="0" err="1">
                <a:solidFill>
                  <a:srgbClr val="000000">
                    <a:alpha val="50000"/>
                  </a:srgbClr>
                </a:solidFill>
              </a:rPr>
              <a:t>Возражение</a:t>
            </a:r>
            <a:r>
              <a:rPr sz="5000" spc="-150" dirty="0">
                <a:solidFill>
                  <a:srgbClr val="000000">
                    <a:alpha val="50000"/>
                  </a:srgbClr>
                </a:solidFill>
              </a:rPr>
              <a:t>:</a:t>
            </a:r>
            <a:r>
              <a:rPr sz="5000" spc="-150" dirty="0">
                <a:solidFill>
                  <a:srgbClr val="11C6AF"/>
                </a:solidFill>
              </a:rPr>
              <a:t> « </a:t>
            </a:r>
            <a:r>
              <a:rPr sz="5000" spc="-150" dirty="0" err="1">
                <a:solidFill>
                  <a:srgbClr val="11C6AF"/>
                </a:solidFill>
              </a:rPr>
              <a:t>Разве</a:t>
            </a:r>
            <a:r>
              <a:rPr sz="5000" spc="-150" dirty="0">
                <a:solidFill>
                  <a:srgbClr val="11C6AF"/>
                </a:solidFill>
              </a:rPr>
              <a:t> </a:t>
            </a:r>
            <a:r>
              <a:rPr sz="5000" spc="-150" dirty="0" err="1">
                <a:solidFill>
                  <a:srgbClr val="11C6AF"/>
                </a:solidFill>
              </a:rPr>
              <a:t>возможно</a:t>
            </a:r>
            <a:r>
              <a:rPr sz="5000" spc="-150" dirty="0">
                <a:solidFill>
                  <a:srgbClr val="11C6AF"/>
                </a:solidFill>
              </a:rPr>
              <a:t>, </a:t>
            </a:r>
            <a:r>
              <a:rPr sz="5000" spc="-150" dirty="0" err="1">
                <a:solidFill>
                  <a:srgbClr val="11C6AF"/>
                </a:solidFill>
              </a:rPr>
              <a:t>чтобы</a:t>
            </a:r>
            <a:r>
              <a:rPr sz="5000" spc="-150" dirty="0">
                <a:solidFill>
                  <a:srgbClr val="11C6AF"/>
                </a:solidFill>
              </a:rPr>
              <a:t> </a:t>
            </a:r>
            <a:r>
              <a:rPr sz="5000" spc="-150" dirty="0" err="1">
                <a:solidFill>
                  <a:srgbClr val="11C6AF"/>
                </a:solidFill>
              </a:rPr>
              <a:t>косметика</a:t>
            </a:r>
            <a:r>
              <a:rPr sz="5000" spc="-150" dirty="0">
                <a:solidFill>
                  <a:srgbClr val="11C6AF"/>
                </a:solidFill>
              </a:rPr>
              <a:t> </a:t>
            </a:r>
            <a:r>
              <a:rPr sz="5000" spc="-150" dirty="0" err="1">
                <a:solidFill>
                  <a:srgbClr val="11C6AF"/>
                </a:solidFill>
              </a:rPr>
              <a:t>была</a:t>
            </a:r>
            <a:r>
              <a:rPr sz="5000" spc="-150" dirty="0">
                <a:solidFill>
                  <a:srgbClr val="11C6AF"/>
                </a:solidFill>
              </a:rPr>
              <a:t> 100%  </a:t>
            </a:r>
            <a:r>
              <a:rPr sz="5000" spc="-150" dirty="0" err="1" smtClean="0">
                <a:solidFill>
                  <a:srgbClr val="11C6AF"/>
                </a:solidFill>
              </a:rPr>
              <a:t>натуральн</a:t>
            </a:r>
            <a:r>
              <a:rPr lang="ru-RU" sz="5000" spc="-150" dirty="0" smtClean="0">
                <a:solidFill>
                  <a:srgbClr val="11C6AF"/>
                </a:solidFill>
              </a:rPr>
              <a:t>ой</a:t>
            </a:r>
            <a:r>
              <a:rPr sz="5000" spc="-150" dirty="0" smtClean="0">
                <a:solidFill>
                  <a:srgbClr val="11C6AF"/>
                </a:solidFill>
              </a:rPr>
              <a:t> и</a:t>
            </a:r>
            <a:r>
              <a:rPr lang="ru-RU" sz="5000" spc="-150" dirty="0" smtClean="0">
                <a:solidFill>
                  <a:srgbClr val="11C6AF"/>
                </a:solidFill>
              </a:rPr>
              <a:t>,</a:t>
            </a:r>
            <a:r>
              <a:rPr sz="5000" spc="-150" dirty="0" smtClean="0">
                <a:solidFill>
                  <a:srgbClr val="11C6AF"/>
                </a:solidFill>
              </a:rPr>
              <a:t> </a:t>
            </a:r>
            <a:r>
              <a:rPr sz="5000" spc="-150" dirty="0" err="1">
                <a:solidFill>
                  <a:srgbClr val="11C6AF"/>
                </a:solidFill>
              </a:rPr>
              <a:t>при</a:t>
            </a:r>
            <a:r>
              <a:rPr sz="5000" spc="-150" dirty="0">
                <a:solidFill>
                  <a:srgbClr val="11C6AF"/>
                </a:solidFill>
              </a:rPr>
              <a:t> </a:t>
            </a:r>
            <a:r>
              <a:rPr sz="5000" spc="-150" dirty="0" err="1" smtClean="0">
                <a:solidFill>
                  <a:srgbClr val="11C6AF"/>
                </a:solidFill>
              </a:rPr>
              <a:t>этом</a:t>
            </a:r>
            <a:r>
              <a:rPr lang="ru-RU" sz="5000" spc="-150" dirty="0" smtClean="0">
                <a:solidFill>
                  <a:srgbClr val="11C6AF"/>
                </a:solidFill>
              </a:rPr>
              <a:t>,</a:t>
            </a:r>
            <a:r>
              <a:rPr sz="5000" spc="-150" dirty="0" smtClean="0">
                <a:solidFill>
                  <a:srgbClr val="11C6AF"/>
                </a:solidFill>
              </a:rPr>
              <a:t> </a:t>
            </a:r>
            <a:r>
              <a:rPr sz="5000" spc="-150" dirty="0" err="1">
                <a:solidFill>
                  <a:srgbClr val="11C6AF"/>
                </a:solidFill>
              </a:rPr>
              <a:t>хранилась</a:t>
            </a:r>
            <a:r>
              <a:rPr sz="5000" spc="-150" dirty="0">
                <a:solidFill>
                  <a:srgbClr val="11C6AF"/>
                </a:solidFill>
              </a:rPr>
              <a:t> </a:t>
            </a:r>
            <a:r>
              <a:rPr sz="5000" spc="-150" dirty="0" err="1">
                <a:solidFill>
                  <a:srgbClr val="11C6AF"/>
                </a:solidFill>
              </a:rPr>
              <a:t>так</a:t>
            </a:r>
            <a:r>
              <a:rPr sz="5000" spc="-150" dirty="0">
                <a:solidFill>
                  <a:srgbClr val="11C6AF"/>
                </a:solidFill>
              </a:rPr>
              <a:t> </a:t>
            </a:r>
            <a:r>
              <a:rPr sz="5000" spc="-150" dirty="0" err="1">
                <a:solidFill>
                  <a:srgbClr val="11C6AF"/>
                </a:solidFill>
              </a:rPr>
              <a:t>долго</a:t>
            </a:r>
            <a:r>
              <a:rPr sz="5000" spc="-150" dirty="0">
                <a:solidFill>
                  <a:srgbClr val="11C6AF"/>
                </a:solidFill>
              </a:rPr>
              <a:t>?»</a:t>
            </a:r>
          </a:p>
        </p:txBody>
      </p:sp>
      <p:sp>
        <p:nvSpPr>
          <p:cNvPr id="87" name="Shape 87"/>
          <p:cNvSpPr/>
          <p:nvPr/>
        </p:nvSpPr>
        <p:spPr>
          <a:xfrm>
            <a:off x="464954" y="3394385"/>
            <a:ext cx="14314885" cy="5538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4" y="0"/>
                </a:moveTo>
                <a:cubicBezTo>
                  <a:pt x="528" y="0"/>
                  <a:pt x="361" y="432"/>
                  <a:pt x="361" y="964"/>
                </a:cubicBezTo>
                <a:lnTo>
                  <a:pt x="361" y="2617"/>
                </a:lnTo>
                <a:lnTo>
                  <a:pt x="0" y="3253"/>
                </a:lnTo>
                <a:lnTo>
                  <a:pt x="361" y="3889"/>
                </a:lnTo>
                <a:lnTo>
                  <a:pt x="361" y="20637"/>
                </a:lnTo>
                <a:cubicBezTo>
                  <a:pt x="361" y="21170"/>
                  <a:pt x="528" y="21600"/>
                  <a:pt x="734" y="21600"/>
                </a:cubicBezTo>
                <a:lnTo>
                  <a:pt x="21228" y="21600"/>
                </a:lnTo>
                <a:cubicBezTo>
                  <a:pt x="21433" y="21600"/>
                  <a:pt x="21600" y="21170"/>
                  <a:pt x="21600" y="20637"/>
                </a:cubicBezTo>
                <a:lnTo>
                  <a:pt x="21600" y="964"/>
                </a:lnTo>
                <a:cubicBezTo>
                  <a:pt x="21600" y="432"/>
                  <a:pt x="21433" y="0"/>
                  <a:pt x="21228" y="0"/>
                </a:cubicBezTo>
                <a:lnTo>
                  <a:pt x="734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Конечно нет, Маша! Сделаю тебе комплимент – редко кто задает такой вопрос! В наших средствах есть консерванты,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не приносящие вреда, но, благодаря им наша косметика долго хранится.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 Сроки годности считают как с момента изготовления, так и с момента открытия. С момента открытия наша продукция совсем небольшой срок хранения, что говорит о ее натуральности.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 На 100% натуральны клубника, огурец… Наша продукция натуральна более чем на 70%, остальное - закрепители, которые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не оказывают вредного воздействия на человека. Продукция хранится со дня открытия баночки 12 мес., а некоторые продукты – 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и того меньше. Продукция компании не тестируется на животных, это и является доказательством, что продукт не содержит вредных химических веществ. Также компания сертифицирует свою  продукцию».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endParaRPr sz="1900" spc="-95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Вы совершенно правы! Абсолютно натуральным является продукт природы - огурец, персик, клубника… Однако эффект </a:t>
            </a:r>
            <a:endParaRPr lang="en-US" sz="1900" spc="-95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неглубокий </a:t>
            </a: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и недолгий. Для того, чтобы доставить эти натуральные компоненты в кожу, чтобы проникнуть сквозь защитные слои, заставить их работать в глубине кожи, необходимы  дополнительные вещества - инновационные компоненты! В нашей продукции мудро сочетается натуральность природы (все, что можно, мы берем у нее) и инновационность,  лучшее от науки. Наша продукция 100% безопасна, не тестируется на животных. Если для вас натуральность - самый важный критерий при подборе средств </a:t>
            </a:r>
          </a:p>
          <a:p>
            <a:pPr marL="454025" lvl="1" indent="3175">
              <a:defRPr sz="1800">
                <a:solidFill>
                  <a:srgbClr val="000000"/>
                </a:solidFill>
              </a:defRPr>
            </a:pPr>
            <a:r>
              <a:rPr sz="1900" spc="-9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по уходу, попробуйте эту серию, она подходит для всех типов кожи и любого возраста, в ней есть и гель, и  крем, и даже парфюм. Качество этой серии подтверждено особыми сертификатами».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259104" y="2516884"/>
            <a:ext cx="8721792" cy="3409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11C6AF"/>
                </a:solidFill>
              </a:rPr>
              <a:t>Возражения – это не отказ, а интерес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11C6AF"/>
                </a:solidFill>
              </a:rPr>
              <a:t>Для работы с возражением соглашаемся</a:t>
            </a:r>
            <a:br>
              <a:rPr sz="2600" b="1">
                <a:solidFill>
                  <a:srgbClr val="11C6AF"/>
                </a:solidFill>
              </a:rPr>
            </a:br>
            <a:r>
              <a:rPr sz="2600" b="1">
                <a:solidFill>
                  <a:srgbClr val="11C6AF"/>
                </a:solidFill>
              </a:rPr>
              <a:t>и переводим оппонента в союзника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11C6AF"/>
                </a:solidFill>
              </a:rPr>
              <a:t>Для нейтрализации возражения получаем согласие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11C6AF"/>
                </a:solidFill>
              </a:rPr>
              <a:t>Дружелюбие, креатив и юмор помогут установить хорошие отношения и иметь большие продажи</a:t>
            </a:r>
          </a:p>
        </p:txBody>
      </p:sp>
      <p:sp>
        <p:nvSpPr>
          <p:cNvPr id="90" name="Shape 90"/>
          <p:cNvSpPr/>
          <p:nvPr/>
        </p:nvSpPr>
        <p:spPr>
          <a:xfrm>
            <a:off x="2940891" y="1477158"/>
            <a:ext cx="9358218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Сегодня вы узнали, что:</a:t>
            </a:r>
          </a:p>
        </p:txBody>
      </p:sp>
      <p:sp>
        <p:nvSpPr>
          <p:cNvPr id="91" name="Shape 91"/>
          <p:cNvSpPr/>
          <p:nvPr/>
        </p:nvSpPr>
        <p:spPr>
          <a:xfrm>
            <a:off x="4952503" y="6565067"/>
            <a:ext cx="6317127" cy="6317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4189974" y="6882387"/>
            <a:ext cx="7842185" cy="784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5559660" y="6106581"/>
            <a:ext cx="3609625" cy="3609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rcRect/>
            <a:stretch>
              <a:fillRect l="-21419" t="4" r="-30467" b="-4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3259104" y="3786884"/>
            <a:ext cx="8721792" cy="3115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spc="-90">
                <a:solidFill>
                  <a:srgbClr val="11C6AF"/>
                </a:solidFill>
              </a:rPr>
              <a:t>Придумайте не менее трех ответов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spc="-90">
                <a:solidFill>
                  <a:srgbClr val="11C6AF"/>
                </a:solidFill>
              </a:rPr>
              <a:t>на два возражения: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000" spc="-90">
              <a:solidFill>
                <a:srgbClr val="000000">
                  <a:alpha val="70000"/>
                </a:srgb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1. «Я уже делала заказ у Консультанта Орифлэйм, но она мне его так и не принесла.»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/>
            </a:r>
            <a:br>
              <a:rPr sz="3000" spc="-90">
                <a:solidFill>
                  <a:srgbClr val="000000">
                    <a:alpha val="70000"/>
                  </a:srgbClr>
                </a:solidFill>
              </a:rPr>
            </a:b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2. «Я не пользуюсь косметикой.»</a:t>
            </a:r>
          </a:p>
        </p:txBody>
      </p:sp>
      <p:sp>
        <p:nvSpPr>
          <p:cNvPr id="96" name="Shape 96"/>
          <p:cNvSpPr/>
          <p:nvPr/>
        </p:nvSpPr>
        <p:spPr>
          <a:xfrm>
            <a:off x="7126723" y="1477158"/>
            <a:ext cx="3221787" cy="148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Проверьте</a:t>
            </a:r>
          </a:p>
          <a:p>
            <a:pPr lvl="0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себя</a:t>
            </a:r>
          </a:p>
        </p:txBody>
      </p:sp>
      <p:pic>
        <p:nvPicPr>
          <p:cNvPr id="97" name="1402327695_Education_25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91490" y="1407696"/>
            <a:ext cx="1625601" cy="162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266857" y="2479266"/>
            <a:ext cx="8039455" cy="80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Что вы узнаете на тренинге: </a:t>
            </a:r>
          </a:p>
        </p:txBody>
      </p:sp>
      <p:sp>
        <p:nvSpPr>
          <p:cNvPr id="12" name="Shape 12"/>
          <p:cNvSpPr/>
          <p:nvPr/>
        </p:nvSpPr>
        <p:spPr>
          <a:xfrm>
            <a:off x="4279900" y="3883095"/>
            <a:ext cx="5101485" cy="2521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11C6AF"/>
                </a:solidFill>
              </a:rPr>
              <a:t>Что такое возражение?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11C6AF"/>
                </a:solidFill>
              </a:rPr>
              <a:t>Истинная причина возражений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11C6AF"/>
                </a:solidFill>
              </a:rPr>
              <a:t>Как с ними работать?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11C6AF"/>
                </a:solidFill>
              </a:rPr>
              <a:t>Практика.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017" y="76630"/>
            <a:ext cx="1628701" cy="21975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0749" y="2298261"/>
            <a:ext cx="9958502" cy="5563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017" y="76630"/>
            <a:ext cx="1628701" cy="21975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341961" y="7046266"/>
            <a:ext cx="7775278" cy="7775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3207427" y="7907877"/>
            <a:ext cx="6877813" cy="687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014452" y="6183959"/>
            <a:ext cx="5050199" cy="3368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087253" y="2916491"/>
            <a:ext cx="4397744" cy="1276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spc="-78">
                <a:solidFill>
                  <a:srgbClr val="53585F"/>
                </a:solidFill>
              </a:rPr>
              <a:t>Возражение —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spc="-78">
                <a:solidFill>
                  <a:srgbClr val="11C6AF"/>
                </a:solidFill>
              </a:rPr>
              <a:t>это хороший знак, гораздо лучше, чем молчание</a:t>
            </a:r>
          </a:p>
        </p:txBody>
      </p:sp>
      <p:sp>
        <p:nvSpPr>
          <p:cNvPr id="18" name="Shape 18"/>
          <p:cNvSpPr/>
          <p:nvPr/>
        </p:nvSpPr>
        <p:spPr>
          <a:xfrm>
            <a:off x="2722035" y="1463266"/>
            <a:ext cx="9838357" cy="807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Что такое возражение?</a:t>
            </a:r>
          </a:p>
        </p:txBody>
      </p:sp>
      <p:sp>
        <p:nvSpPr>
          <p:cNvPr id="19" name="Shape 19"/>
          <p:cNvSpPr/>
          <p:nvPr/>
        </p:nvSpPr>
        <p:spPr>
          <a:xfrm>
            <a:off x="5847419" y="2916491"/>
            <a:ext cx="4217232" cy="1276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spc="-78">
                <a:solidFill>
                  <a:srgbClr val="53585F"/>
                </a:solidFill>
              </a:rPr>
              <a:t>Возражение —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spc="-78">
                <a:solidFill>
                  <a:srgbClr val="11C6AF"/>
                </a:solidFill>
              </a:rPr>
              <a:t>это признак недостатка информации у слушателя</a:t>
            </a:r>
          </a:p>
        </p:txBody>
      </p:sp>
      <p:sp>
        <p:nvSpPr>
          <p:cNvPr id="20" name="Shape 20"/>
          <p:cNvSpPr/>
          <p:nvPr/>
        </p:nvSpPr>
        <p:spPr>
          <a:xfrm>
            <a:off x="10554072" y="2916491"/>
            <a:ext cx="3641101" cy="1276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spc="-78">
                <a:solidFill>
                  <a:srgbClr val="53585F"/>
                </a:solidFill>
              </a:rPr>
              <a:t>Возражение —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spc="-78">
                <a:solidFill>
                  <a:srgbClr val="11C6AF"/>
                </a:solidFill>
              </a:rPr>
              <a:t>это замаскированный вопрос</a:t>
            </a:r>
          </a:p>
        </p:txBody>
      </p:sp>
      <p:sp>
        <p:nvSpPr>
          <p:cNvPr id="21" name="Shape 21"/>
          <p:cNvSpPr/>
          <p:nvPr/>
        </p:nvSpPr>
        <p:spPr>
          <a:xfrm>
            <a:off x="4016866" y="4607545"/>
            <a:ext cx="8043570" cy="95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Задача Консультанта — ответить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на вопросы, проинформировать собеседника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722035" y="1463266"/>
            <a:ext cx="9838357" cy="807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Какие бывают возражения?</a:t>
            </a:r>
          </a:p>
        </p:txBody>
      </p:sp>
      <p:sp>
        <p:nvSpPr>
          <p:cNvPr id="24" name="Shape 24"/>
          <p:cNvSpPr/>
          <p:nvPr/>
        </p:nvSpPr>
        <p:spPr>
          <a:xfrm>
            <a:off x="11175185" y="4699477"/>
            <a:ext cx="5948694" cy="5948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6900" spc="-207"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11244440" y="4904199"/>
            <a:ext cx="7842185" cy="784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-3743082" y="4767211"/>
            <a:ext cx="5948695" cy="5948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6900" spc="-207"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-3673827" y="4971932"/>
            <a:ext cx="7842185" cy="784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0544363" y="4410003"/>
            <a:ext cx="3968050" cy="3690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rcRect/>
            <a:stretch>
              <a:fillRect l="12651" r="12651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718050" y="3960411"/>
            <a:ext cx="7073900" cy="1090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1" y="0"/>
                </a:moveTo>
                <a:cubicBezTo>
                  <a:pt x="560" y="0"/>
                  <a:pt x="0" y="3638"/>
                  <a:pt x="0" y="8123"/>
                </a:cubicBezTo>
                <a:cubicBezTo>
                  <a:pt x="0" y="12606"/>
                  <a:pt x="560" y="16237"/>
                  <a:pt x="1251" y="16237"/>
                </a:cubicBezTo>
                <a:lnTo>
                  <a:pt x="19114" y="16237"/>
                </a:lnTo>
                <a:lnTo>
                  <a:pt x="19368" y="21600"/>
                </a:lnTo>
                <a:lnTo>
                  <a:pt x="19621" y="16237"/>
                </a:lnTo>
                <a:lnTo>
                  <a:pt x="20349" y="16237"/>
                </a:lnTo>
                <a:cubicBezTo>
                  <a:pt x="21040" y="16237"/>
                  <a:pt x="21600" y="12599"/>
                  <a:pt x="21600" y="8115"/>
                </a:cubicBezTo>
                <a:cubicBezTo>
                  <a:pt x="21600" y="3631"/>
                  <a:pt x="21040" y="0"/>
                  <a:pt x="20349" y="0"/>
                </a:cubicBezTo>
                <a:lnTo>
                  <a:pt x="1251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457200">
              <a:defRPr sz="1800">
                <a:solidFill>
                  <a:srgbClr val="000000"/>
                </a:solidFill>
              </a:defRPr>
            </a:pPr>
            <a:r>
              <a:rPr sz="2000" b="1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У меня плохое настроение </a:t>
            </a:r>
            <a:r>
              <a:rPr sz="2000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и ничего слушать я не хочу</a:t>
            </a:r>
            <a:r>
              <a:rPr sz="2000" spc="-100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…</a:t>
            </a:r>
            <a:endParaRPr lang="en-US" sz="2000" spc="-100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 indent="457200">
              <a:defRPr sz="1800">
                <a:solidFill>
                  <a:srgbClr val="000000"/>
                </a:solidFill>
              </a:defRPr>
            </a:pPr>
            <a:endParaRPr lang="en-US" spc="-10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279594" y="2792011"/>
            <a:ext cx="6781404" cy="1221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5" y="0"/>
                </a:moveTo>
                <a:cubicBezTo>
                  <a:pt x="584" y="0"/>
                  <a:pt x="0" y="3248"/>
                  <a:pt x="0" y="7251"/>
                </a:cubicBezTo>
                <a:cubicBezTo>
                  <a:pt x="0" y="10669"/>
                  <a:pt x="427" y="13513"/>
                  <a:pt x="1000" y="14278"/>
                </a:cubicBezTo>
                <a:lnTo>
                  <a:pt x="1235" y="21600"/>
                </a:lnTo>
                <a:lnTo>
                  <a:pt x="1536" y="14496"/>
                </a:lnTo>
                <a:lnTo>
                  <a:pt x="20294" y="14496"/>
                </a:lnTo>
                <a:cubicBezTo>
                  <a:pt x="21015" y="14496"/>
                  <a:pt x="21600" y="11248"/>
                  <a:pt x="21600" y="7244"/>
                </a:cubicBezTo>
                <a:cubicBezTo>
                  <a:pt x="21600" y="3242"/>
                  <a:pt x="21015" y="0"/>
                  <a:pt x="20294" y="0"/>
                </a:cubicBezTo>
                <a:lnTo>
                  <a:pt x="1305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457200">
              <a:defRPr sz="1800">
                <a:solidFill>
                  <a:srgbClr val="000000"/>
                </a:solidFill>
              </a:defRPr>
            </a:pPr>
            <a:r>
              <a:rPr sz="2000" b="1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У меня есть свое мнение, </a:t>
            </a:r>
            <a:r>
              <a:rPr sz="2000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но я готова вас послушать</a:t>
            </a:r>
            <a:r>
              <a:rPr sz="2000" spc="-100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…</a:t>
            </a:r>
            <a:endParaRPr lang="en-US" sz="2000" spc="-100" dirty="0" smtClean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 indent="457200">
              <a:defRPr sz="1800">
                <a:solidFill>
                  <a:srgbClr val="000000"/>
                </a:solidFill>
              </a:defRPr>
            </a:pPr>
            <a:endParaRPr lang="en-US" spc="-10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 indent="457200">
              <a:defRPr sz="1800">
                <a:solidFill>
                  <a:srgbClr val="000000"/>
                </a:solidFill>
              </a:defRPr>
            </a:pPr>
            <a:endParaRPr lang="en-US" spc="-10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5841805" y="5439558"/>
            <a:ext cx="3458794" cy="275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Возражения чаще всего касаются:</a:t>
            </a:r>
          </a:p>
          <a:p>
            <a:pPr marL="175846" lvl="0" indent="-175846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12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Качества продукта</a:t>
            </a:r>
          </a:p>
          <a:p>
            <a:pPr marL="175846" lvl="0" indent="-175846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12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Ценовой политики</a:t>
            </a:r>
          </a:p>
          <a:p>
            <a:pPr marL="175846" lvl="0" indent="-175846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12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Обслуживания</a:t>
            </a:r>
          </a:p>
        </p:txBody>
      </p:sp>
      <p:sp>
        <p:nvSpPr>
          <p:cNvPr id="32" name="Shape 32"/>
          <p:cNvSpPr/>
          <p:nvPr/>
        </p:nvSpPr>
        <p:spPr>
          <a:xfrm>
            <a:off x="1162588" y="4342270"/>
            <a:ext cx="3690161" cy="3690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  <a:srcRect/>
            <a:stretch>
              <a:fillRect l="1" t="1" r="-9" b="-43704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722035" y="1463266"/>
            <a:ext cx="9838357" cy="807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Важно помнить:</a:t>
            </a:r>
          </a:p>
        </p:txBody>
      </p:sp>
      <p:sp>
        <p:nvSpPr>
          <p:cNvPr id="35" name="Shape 35"/>
          <p:cNvSpPr/>
          <p:nvPr/>
        </p:nvSpPr>
        <p:spPr>
          <a:xfrm>
            <a:off x="5739585" y="6612944"/>
            <a:ext cx="5948694" cy="5948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6900" spc="-207"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4623506" y="6970066"/>
            <a:ext cx="7842186" cy="784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5775458" y="5981062"/>
            <a:ext cx="3690161" cy="3690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  <a:srcRect/>
            <a:stretch>
              <a:fillRect t="-24909" b="-24909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906733" y="2644469"/>
            <a:ext cx="9426534" cy="288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возражения будут всегда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есть всего 10-15 основных возражений, остальное – их вариации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возражения не следует принимать на свой счет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«нет» сегодня не значит «нет» никогда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работа с возражением – возможность отработать навык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940891" y="1477158"/>
            <a:ext cx="9358218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Этапы работы с возражением</a:t>
            </a:r>
          </a:p>
        </p:txBody>
      </p:sp>
      <p:sp>
        <p:nvSpPr>
          <p:cNvPr id="41" name="Shape 41"/>
          <p:cNvSpPr/>
          <p:nvPr/>
        </p:nvSpPr>
        <p:spPr>
          <a:xfrm>
            <a:off x="1859458" y="5963443"/>
            <a:ext cx="3376151" cy="1529557"/>
          </a:xfrm>
          <a:prstGeom prst="roundRect">
            <a:avLst>
              <a:gd name="adj" fmla="val 12455"/>
            </a:avLst>
          </a:prstGeom>
          <a:gradFill>
            <a:gsLst>
              <a:gs pos="0">
                <a:srgbClr val="EF95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  <a:effectLst>
            <a:outerShdw blurRad="25400" dist="38906" dir="5400000" rotWithShape="0">
              <a:srgbClr val="02342D">
                <a:alpha val="73426"/>
              </a:srgbClr>
            </a:outerShdw>
            <a:reflection stA="29283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3000" b="1" spc="-90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000" b="1" spc="-90">
                <a:solidFill>
                  <a:srgbClr val="FFFFFF"/>
                </a:solidFill>
              </a:rPr>
              <a:t>Понимаю</a:t>
            </a:r>
          </a:p>
        </p:txBody>
      </p:sp>
      <p:sp>
        <p:nvSpPr>
          <p:cNvPr id="42" name="Shape 42"/>
          <p:cNvSpPr/>
          <p:nvPr/>
        </p:nvSpPr>
        <p:spPr>
          <a:xfrm>
            <a:off x="10004391" y="5963443"/>
            <a:ext cx="3376151" cy="1529557"/>
          </a:xfrm>
          <a:prstGeom prst="roundRect">
            <a:avLst>
              <a:gd name="adj" fmla="val 12455"/>
            </a:avLst>
          </a:prstGeom>
          <a:gradFill>
            <a:gsLst>
              <a:gs pos="0">
                <a:srgbClr val="EF95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  <a:effectLst>
            <a:outerShdw blurRad="25400" dist="38906" dir="5400000" rotWithShape="0">
              <a:srgbClr val="02342D">
                <a:alpha val="73426"/>
              </a:srgbClr>
            </a:outerShdw>
            <a:reflection stA="29283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3000" b="1" spc="-90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000" b="1" spc="-90">
                <a:solidFill>
                  <a:srgbClr val="FFFFFF"/>
                </a:solidFill>
              </a:rPr>
              <a:t>Поняла</a:t>
            </a:r>
          </a:p>
        </p:txBody>
      </p:sp>
      <p:sp>
        <p:nvSpPr>
          <p:cNvPr id="43" name="Shape 43"/>
          <p:cNvSpPr/>
          <p:nvPr/>
        </p:nvSpPr>
        <p:spPr>
          <a:xfrm>
            <a:off x="5384185" y="6591676"/>
            <a:ext cx="399163" cy="278649"/>
          </a:xfrm>
          <a:prstGeom prst="rightArrow">
            <a:avLst>
              <a:gd name="adj1" fmla="val 30626"/>
              <a:gd name="adj2" fmla="val 68848"/>
            </a:avLst>
          </a:prstGeom>
          <a:solidFill>
            <a:srgbClr val="11C6A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9456652" y="6591676"/>
            <a:ext cx="399163" cy="278649"/>
          </a:xfrm>
          <a:prstGeom prst="rightArrow">
            <a:avLst>
              <a:gd name="adj1" fmla="val 30626"/>
              <a:gd name="adj2" fmla="val 68848"/>
            </a:avLst>
          </a:prstGeom>
          <a:solidFill>
            <a:srgbClr val="11C6A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5931925" y="5963443"/>
            <a:ext cx="3376150" cy="1529557"/>
          </a:xfrm>
          <a:prstGeom prst="roundRect">
            <a:avLst>
              <a:gd name="adj" fmla="val 12455"/>
            </a:avLst>
          </a:prstGeom>
          <a:gradFill>
            <a:gsLst>
              <a:gs pos="0">
                <a:srgbClr val="EF95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  <a:effectLst>
            <a:outerShdw blurRad="25400" dist="38906" dir="5400000" rotWithShape="0">
              <a:srgbClr val="02342D">
                <a:alpha val="73426"/>
              </a:srgbClr>
            </a:outerShdw>
            <a:reflection stA="29283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3000" b="1" spc="-90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000" b="1" spc="-90">
                <a:solidFill>
                  <a:srgbClr val="FFFFFF"/>
                </a:solidFill>
              </a:rPr>
              <a:t>Думала</a:t>
            </a:r>
          </a:p>
        </p:txBody>
      </p:sp>
      <p:sp>
        <p:nvSpPr>
          <p:cNvPr id="46" name="Shape 46"/>
          <p:cNvSpPr/>
          <p:nvPr/>
        </p:nvSpPr>
        <p:spPr>
          <a:xfrm>
            <a:off x="5110050" y="2644469"/>
            <a:ext cx="5019900" cy="2280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внимательно выслушать 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согласиться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ответить на вопрос (возражение)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получить согласие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1747554" y="1477158"/>
            <a:ext cx="11744892" cy="148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Залог успеха при работе</a:t>
            </a:r>
          </a:p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с возражениями</a:t>
            </a:r>
          </a:p>
        </p:txBody>
      </p:sp>
      <p:sp>
        <p:nvSpPr>
          <p:cNvPr id="49" name="Shape 49"/>
          <p:cNvSpPr/>
          <p:nvPr/>
        </p:nvSpPr>
        <p:spPr>
          <a:xfrm>
            <a:off x="1875783" y="3279468"/>
            <a:ext cx="7187565" cy="4820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имидж бизнес-леди (ухоженные лицо и руки, макияж Орифлэйм)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избегайте споров 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используйте зрительный контакт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активно слушайте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задавайте прямые вопросы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принимайте точку зрения клиента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выражайте только положительные эмоции, вообще забудьте о негативе</a:t>
            </a:r>
          </a:p>
        </p:txBody>
      </p:sp>
      <p:sp>
        <p:nvSpPr>
          <p:cNvPr id="50" name="Shape 50"/>
          <p:cNvSpPr/>
          <p:nvPr/>
        </p:nvSpPr>
        <p:spPr>
          <a:xfrm>
            <a:off x="9810365" y="2103966"/>
            <a:ext cx="9728201" cy="972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1235642" y="1459309"/>
            <a:ext cx="8460582" cy="8460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8555728" y="3524070"/>
            <a:ext cx="4702644" cy="4702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rcRect/>
            <a:stretch>
              <a:fillRect l="-37316" t="4" r="-4" b="-4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940891" y="1477158"/>
            <a:ext cx="9358218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Где искать помощь?</a:t>
            </a:r>
          </a:p>
        </p:txBody>
      </p:sp>
      <p:sp>
        <p:nvSpPr>
          <p:cNvPr id="55" name="Shape 55"/>
          <p:cNvSpPr/>
          <p:nvPr/>
        </p:nvSpPr>
        <p:spPr>
          <a:xfrm>
            <a:off x="1859458" y="3169443"/>
            <a:ext cx="3376151" cy="1529557"/>
          </a:xfrm>
          <a:prstGeom prst="roundRect">
            <a:avLst>
              <a:gd name="adj" fmla="val 12455"/>
            </a:avLst>
          </a:prstGeom>
          <a:gradFill>
            <a:gsLst>
              <a:gs pos="0">
                <a:srgbClr val="EF95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  <a:effectLst>
            <a:outerShdw blurRad="25400" dist="38906" dir="5400000" rotWithShape="0">
              <a:srgbClr val="02342D">
                <a:alpha val="73426"/>
              </a:srgbClr>
            </a:outerShdw>
            <a:reflection stA="29283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3000" b="1" spc="-90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000" b="1" spc="-90">
                <a:solidFill>
                  <a:srgbClr val="FFFFFF"/>
                </a:solidFill>
              </a:rPr>
              <a:t>Звонок эксперту</a:t>
            </a:r>
          </a:p>
        </p:txBody>
      </p:sp>
      <p:sp>
        <p:nvSpPr>
          <p:cNvPr id="56" name="Shape 56"/>
          <p:cNvSpPr/>
          <p:nvPr/>
        </p:nvSpPr>
        <p:spPr>
          <a:xfrm>
            <a:off x="10004391" y="3169443"/>
            <a:ext cx="3376151" cy="1529557"/>
          </a:xfrm>
          <a:prstGeom prst="roundRect">
            <a:avLst>
              <a:gd name="adj" fmla="val 12455"/>
            </a:avLst>
          </a:prstGeom>
          <a:gradFill>
            <a:gsLst>
              <a:gs pos="0">
                <a:srgbClr val="EF95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  <a:effectLst>
            <a:outerShdw blurRad="25400" dist="38906" dir="5400000" rotWithShape="0">
              <a:srgbClr val="02342D">
                <a:alpha val="73426"/>
              </a:srgbClr>
            </a:outerShdw>
            <a:reflection stA="29283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3000" b="1" spc="-90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000" b="1" spc="-90">
                <a:solidFill>
                  <a:srgbClr val="FFFFFF"/>
                </a:solidFill>
              </a:rPr>
              <a:t>Отложенный ответ</a:t>
            </a:r>
          </a:p>
        </p:txBody>
      </p:sp>
      <p:sp>
        <p:nvSpPr>
          <p:cNvPr id="57" name="Shape 57"/>
          <p:cNvSpPr/>
          <p:nvPr/>
        </p:nvSpPr>
        <p:spPr>
          <a:xfrm>
            <a:off x="5931925" y="3169443"/>
            <a:ext cx="3376150" cy="1529557"/>
          </a:xfrm>
          <a:prstGeom prst="roundRect">
            <a:avLst>
              <a:gd name="adj" fmla="val 12455"/>
            </a:avLst>
          </a:prstGeom>
          <a:gradFill>
            <a:gsLst>
              <a:gs pos="0">
                <a:srgbClr val="EF95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  <a:effectLst>
            <a:outerShdw blurRad="25400" dist="38906" dir="5400000" rotWithShape="0">
              <a:srgbClr val="02342D">
                <a:alpha val="73426"/>
              </a:srgbClr>
            </a:outerShdw>
            <a:reflection stA="29283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3000" b="1" spc="-90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000" b="1" spc="-90">
                <a:solidFill>
                  <a:srgbClr val="FFFFFF"/>
                </a:solidFill>
              </a:rPr>
              <a:t>Каталог, сайт</a:t>
            </a:r>
          </a:p>
        </p:txBody>
      </p:sp>
      <p:sp>
        <p:nvSpPr>
          <p:cNvPr id="58" name="Shape 58"/>
          <p:cNvSpPr/>
          <p:nvPr/>
        </p:nvSpPr>
        <p:spPr>
          <a:xfrm>
            <a:off x="2979452" y="7007853"/>
            <a:ext cx="5948694" cy="5948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6900" spc="-207"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3861506" y="6343532"/>
            <a:ext cx="7842186" cy="7842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5775458" y="5625462"/>
            <a:ext cx="3690161" cy="3690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rcRect/>
            <a:stretch>
              <a:fillRect l="-44965" t="1" r="-1529" b="-1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596444" y="1209266"/>
            <a:ext cx="10047113" cy="147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Факт — инструмент в работе</a:t>
            </a:r>
          </a:p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с возражением!</a:t>
            </a:r>
          </a:p>
        </p:txBody>
      </p:sp>
      <p:sp>
        <p:nvSpPr>
          <p:cNvPr id="63" name="Shape 63"/>
          <p:cNvSpPr/>
          <p:nvPr/>
        </p:nvSpPr>
        <p:spPr>
          <a:xfrm>
            <a:off x="1875783" y="2974669"/>
            <a:ext cx="11488434" cy="622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натуральная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популярная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продукция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из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Швеции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премиум-класса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которую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регулярно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награждают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премиями</a:t>
            </a:r>
            <a:endParaRPr spc="-54" dirty="0">
              <a:solidFill>
                <a:srgbClr val="000000">
                  <a:alpha val="70000"/>
                </a:srgbClr>
              </a:solidFill>
            </a:endParaRP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для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каждого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члена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вашей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семьи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любого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возраста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есть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ВСЕ </a:t>
            </a: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ассортимент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1000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наименований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из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них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450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обновляются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ежегодно</a:t>
            </a:r>
            <a:endParaRPr spc="-54" dirty="0">
              <a:solidFill>
                <a:srgbClr val="000000">
                  <a:alpha val="70000"/>
                </a:srgbClr>
              </a:solidFill>
            </a:endParaRP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собственная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экспертиза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мирового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уровня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, 30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патентов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научно-исследовательский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центр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в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Дублине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Институт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Исследования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Кожи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в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Стокгольме</a:t>
            </a:r>
            <a:endParaRPr spc="-54" dirty="0">
              <a:solidFill>
                <a:srgbClr val="000000">
                  <a:alpha val="70000"/>
                </a:srgbClr>
              </a:solidFill>
            </a:endParaRP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оптимальное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соотношение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цена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/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качество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приобретение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напрямую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от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производителя</a:t>
            </a:r>
            <a:endParaRPr spc="-54" dirty="0">
              <a:solidFill>
                <a:srgbClr val="000000">
                  <a:alpha val="70000"/>
                </a:srgbClr>
              </a:solidFill>
            </a:endParaRP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серия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«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Эколлаген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»: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революция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в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косметологии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!</a:t>
            </a: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линия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Вэлнэс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рекомендована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НИИ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Питания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Академии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наук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России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, а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также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известными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спортсменами</a:t>
            </a:r>
            <a:endParaRPr spc="-54" dirty="0">
              <a:solidFill>
                <a:srgbClr val="000000">
                  <a:alpha val="70000"/>
                </a:srgbClr>
              </a:solidFill>
            </a:endParaRP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клиенты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Орифлэйм –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знаменитости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мирового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уровня</a:t>
            </a:r>
            <a:endParaRPr spc="-54" dirty="0">
              <a:solidFill>
                <a:srgbClr val="000000">
                  <a:alpha val="70000"/>
                </a:srgbClr>
              </a:solidFill>
            </a:endParaRP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личный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пример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(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любимый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продукт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легендарный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продукт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или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серия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)</a:t>
            </a: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pc="-54" dirty="0">
                <a:solidFill>
                  <a:srgbClr val="000000">
                    <a:alpha val="70000"/>
                  </a:srgbClr>
                </a:solidFill>
              </a:rPr>
              <a:t>п</a:t>
            </a:r>
            <a:r>
              <a:rPr spc="-54" dirty="0" err="1" smtClean="0">
                <a:solidFill>
                  <a:srgbClr val="000000">
                    <a:alpha val="70000"/>
                  </a:srgbClr>
                </a:solidFill>
              </a:rPr>
              <a:t>очти</a:t>
            </a:r>
            <a:r>
              <a:rPr spc="-54" dirty="0" smtClean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50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лет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опыта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в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индустрии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красоты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и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прямых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продаж</a:t>
            </a:r>
            <a:endParaRPr spc="-54" dirty="0">
              <a:solidFill>
                <a:srgbClr val="000000">
                  <a:alpha val="70000"/>
                </a:srgbClr>
              </a:solidFill>
            </a:endParaRP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pc="-54" dirty="0" err="1">
                <a:solidFill>
                  <a:srgbClr val="000000">
                    <a:alpha val="70000"/>
                  </a:srgbClr>
                </a:solidFill>
              </a:rPr>
              <a:t>м</a:t>
            </a:r>
            <a:r>
              <a:rPr spc="-54" smtClean="0">
                <a:solidFill>
                  <a:srgbClr val="000000">
                    <a:alpha val="70000"/>
                  </a:srgbClr>
                </a:solidFill>
              </a:rPr>
              <a:t>еждународное</a:t>
            </a:r>
            <a:r>
              <a:rPr spc="-54" dirty="0" smtClean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представительство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в 62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странах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мира</a:t>
            </a:r>
            <a:endParaRPr spc="-54" dirty="0">
              <a:solidFill>
                <a:srgbClr val="000000">
                  <a:alpha val="70000"/>
                </a:srgbClr>
              </a:solidFill>
            </a:endParaRP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высочайшие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стандарты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деловой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этики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и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работы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с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клиентами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забота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об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окружающей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среде</a:t>
            </a:r>
            <a:endParaRPr spc="-54" dirty="0">
              <a:solidFill>
                <a:srgbClr val="000000">
                  <a:alpha val="70000"/>
                </a:srgbClr>
              </a:solidFill>
            </a:endParaRP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собственное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производство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+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сотрудничество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с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мировыми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брендами</a:t>
            </a:r>
            <a:endParaRPr spc="-54" dirty="0">
              <a:solidFill>
                <a:srgbClr val="000000">
                  <a:alpha val="70000"/>
                </a:srgbClr>
              </a:solidFill>
            </a:endParaRP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соучредитель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Международного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благотворительного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фонда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благотворительные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проекты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всему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миру</a:t>
            </a:r>
            <a:endParaRPr spc="-54" dirty="0">
              <a:solidFill>
                <a:srgbClr val="000000">
                  <a:alpha val="70000"/>
                </a:srgbClr>
              </a:solidFill>
            </a:endParaRPr>
          </a:p>
          <a:p>
            <a:pPr marL="254000" lvl="0" indent="-25400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компания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которая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воплощает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мечты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людей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по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всему</a:t>
            </a:r>
            <a:r>
              <a:rPr spc="-54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pc="-54" dirty="0" err="1">
                <a:solidFill>
                  <a:srgbClr val="000000">
                    <a:alpha val="70000"/>
                  </a:srgbClr>
                </a:solidFill>
              </a:rPr>
              <a:t>миру</a:t>
            </a:r>
            <a:endParaRPr spc="-54" dirty="0">
              <a:solidFill>
                <a:srgbClr val="000000">
                  <a:alpha val="70000"/>
                </a:srgb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>
          <a:alpha val="50000"/>
        </a:srgbClr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-210" normalizeH="0" baseline="0">
            <a:ln>
              <a:noFill/>
            </a:ln>
            <a:solidFill>
              <a:srgbClr val="000000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-210" normalizeH="0" baseline="0">
            <a:ln>
              <a:noFill/>
            </a:ln>
            <a:solidFill>
              <a:srgbClr val="000000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2898</Words>
  <Application>Microsoft Office PowerPoint</Application>
  <PresentationFormat>Custom</PresentationFormat>
  <Paragraphs>270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Svystun, Martha</dc:creator>
  <cp:lastModifiedBy>natdemina</cp:lastModifiedBy>
  <cp:revision>18</cp:revision>
  <dcterms:modified xsi:type="dcterms:W3CDTF">2014-06-10T09:55:36Z</dcterms:modified>
</cp:coreProperties>
</file>