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15240000" cy="10160000"/>
  <p:notesSz cx="6858000" cy="9144000"/>
  <p:defaultTextStyle>
    <a:lvl1pPr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1pPr>
    <a:lvl2pPr indent="228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2pPr>
    <a:lvl3pPr indent="457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3pPr>
    <a:lvl4pPr indent="685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4pPr>
    <a:lvl5pPr indent="9144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5pPr>
    <a:lvl6pPr indent="11430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6pPr>
    <a:lvl7pPr indent="1371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7pPr>
    <a:lvl8pPr indent="1600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8pPr>
    <a:lvl9pPr indent="1828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687" autoAdjust="0"/>
  </p:normalViewPr>
  <p:slideViewPr>
    <p:cSldViewPr snapToGrid="0" snapToObjects="1">
      <p:cViewPr varScale="1">
        <p:scale>
          <a:sx n="24" d="100"/>
          <a:sy n="24" d="100"/>
        </p:scale>
        <p:origin x="-1374" y="-102"/>
      </p:cViewPr>
      <p:guideLst>
        <p:guide orient="horz" pos="3200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038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данном тренинге вы узнаете:</a:t>
            </a:r>
          </a:p>
          <a:p>
            <a:endParaRPr lang="ru-R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когда необходима экспресс-презентация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ее цель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типы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ключевые факты для эффективной экспресс-презентации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инструменты в помощь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примеры презентаций успешных Консультантов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7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Любой</a:t>
            </a:r>
            <a:r>
              <a:rPr lang="ru-RU" baseline="0" dirty="0" smtClean="0"/>
              <a:t> печатный материал с информацией об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– отличная возможность привлечь внимание собеседника! На слайде перечень инструментов, которые используют успешные Консультанты. Узнайте у своих вышестоящих спонсоров, какие материалы они используют для эффективных экспресс-презентаций.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Обратите особое внимание на красочный и информативный буклет «План мечты» (код 514372, цена: 35 руб.), в котором есть вся информация и расчеты выгоды сотрудничества с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2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FillTx/>
                <a:sym typeface="Arial"/>
              </a:rPr>
              <a:t>Возьмите за пример официальное предложение от </a:t>
            </a:r>
            <a:r>
              <a:rPr kumimoji="0" lang="ru-RU" sz="2400" b="0" i="0" u="none" strike="noStrike" cap="none" spc="0" normalizeH="0" baseline="0" dirty="0" err="1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FillTx/>
                <a:sym typeface="Arial"/>
              </a:rPr>
              <a:t>Орифлэйм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FillTx/>
                <a:sym typeface="Arial"/>
              </a:rPr>
              <a:t>.  Его текст вы можете найти в брошюре «План мечты» (</a:t>
            </a:r>
            <a:r>
              <a:rPr lang="ru-RU" baseline="0" dirty="0" smtClean="0"/>
              <a:t>код 514372)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aseline="0" dirty="0" smtClean="0"/>
              <a:t>Также эта брошюра выложена на сайте </a:t>
            </a:r>
            <a:r>
              <a:rPr lang="en-US" baseline="0" dirty="0" smtClean="0"/>
              <a:t>www.oriflame.ru.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FillTx/>
                <a:sym typeface="Arial"/>
              </a:rPr>
              <a:t>Лучше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FillTx/>
                <a:sym typeface="Arial"/>
              </a:rPr>
              <a:t> всего выучить наизусть последовательность рассказа, но продумать такие слова и формулировки, которые были бы комфортны для вас.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FillTx/>
              <a:sym typeface="Arial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Официальное предложение </a:t>
            </a:r>
            <a:r>
              <a:rPr lang="ru-RU" sz="2400" dirty="0" err="1" smtClean="0"/>
              <a:t>Орифлэйм</a:t>
            </a:r>
            <a:r>
              <a:rPr lang="ru-RU" sz="2400" dirty="0" smtClean="0"/>
              <a:t> охватывает все возможности, которые мы можем предложить любому на пути от покупателя до ТОП-Лидера</a:t>
            </a:r>
            <a:endParaRPr kumimoji="0" lang="ru-RU" sz="2400" b="0" i="0" u="none" strike="noStrike" cap="none" spc="0" normalizeH="0" dirty="0" smtClean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78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 и далее – </a:t>
            </a:r>
            <a:r>
              <a:rPr lang="ru-RU" b="1" i="0" dirty="0" smtClean="0"/>
              <a:t>несколько примеров реальных</a:t>
            </a:r>
            <a:r>
              <a:rPr lang="ru-RU" b="1" i="0" baseline="0" dirty="0" smtClean="0"/>
              <a:t> экспресс-</a:t>
            </a:r>
            <a:r>
              <a:rPr lang="ru-RU" b="1" i="0" dirty="0" smtClean="0"/>
              <a:t>презентаций</a:t>
            </a:r>
            <a:r>
              <a:rPr lang="ru-RU" dirty="0" smtClean="0"/>
              <a:t>, которыми поделились Лидеры </a:t>
            </a:r>
            <a:r>
              <a:rPr lang="ru-RU" dirty="0" err="1" smtClean="0"/>
              <a:t>Орифлэйм</a:t>
            </a:r>
            <a:r>
              <a:rPr lang="ru-RU" dirty="0" smtClean="0"/>
              <a:t>. На слайде</a:t>
            </a:r>
            <a:r>
              <a:rPr lang="ru-RU" baseline="0" dirty="0" smtClean="0"/>
              <a:t> обозначен тип презентации в зависимости от собеседника и его ожиданий.</a:t>
            </a:r>
          </a:p>
          <a:p>
            <a:endParaRPr lang="ru-RU" dirty="0" smtClean="0"/>
          </a:p>
          <a:p>
            <a:r>
              <a:rPr lang="ru-RU" dirty="0" smtClean="0"/>
              <a:t>Как</a:t>
            </a:r>
            <a:r>
              <a:rPr lang="ru-RU" baseline="0" dirty="0" smtClean="0"/>
              <a:t> можно заговорить на улице с незнакомым человеком о косметике и перевести разговор на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? </a:t>
            </a:r>
          </a:p>
          <a:p>
            <a:r>
              <a:rPr lang="ru-RU" sz="2400" b="1" i="0" dirty="0" smtClean="0">
                <a:latin typeface="Avenir Roman"/>
                <a:ea typeface="Calibri"/>
                <a:cs typeface="Times New Roman"/>
                <a:sym typeface="Avenir Roman"/>
              </a:rPr>
              <a:t>Пример </a:t>
            </a:r>
            <a:r>
              <a:rPr lang="ru-RU" sz="2400" b="1" i="0" dirty="0" smtClean="0">
                <a:latin typeface="Avenir Roman"/>
                <a:ea typeface="Calibri"/>
                <a:cs typeface="Times New Roman"/>
                <a:sym typeface="Avenir Roman"/>
              </a:rPr>
              <a:t>1.</a:t>
            </a:r>
            <a:r>
              <a:rPr lang="ru-RU" sz="2400" i="0" dirty="0" smtClean="0">
                <a:latin typeface="Avenir Roman"/>
                <a:ea typeface="Calibri"/>
                <a:cs typeface="Times New Roman"/>
                <a:sym typeface="Avenir Roman"/>
              </a:rPr>
              <a:t>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Какая у Вас необычная помада! Мне нравится цвет. В магазине покупали? Точно такой же цвет подобрала в каталоге </a:t>
            </a:r>
            <a:r>
              <a:rPr lang="ru-RU" sz="2400" dirty="0" err="1" smtClean="0">
                <a:latin typeface="Avenir Roman"/>
                <a:ea typeface="Calibri"/>
                <a:cs typeface="Times New Roman"/>
                <a:sym typeface="Avenir Roman"/>
              </a:rPr>
              <a:t>Орифлэйм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недавно,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н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о что характерно, можно пользоваться и без карандаша. Форма помады в виде капли, настолько удобная, что достаточно только провести по губам и эффект потрясающий! Благодаря необычной форме, помада повторяет контур губ. Аромат чудесный! Мне понравилась не только сама помада, но и ее цена. В магазинах помады с такой формой пока нет. Это открытие сделали в </a:t>
            </a:r>
            <a:r>
              <a:rPr lang="ru-RU" sz="2400" dirty="0" err="1" smtClean="0">
                <a:latin typeface="Avenir Roman"/>
                <a:ea typeface="Calibri"/>
                <a:cs typeface="Times New Roman"/>
                <a:sym typeface="Avenir Roman"/>
              </a:rPr>
              <a:t>Орифлэйм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! (При случае можно и продемонстрировать). Вам нравится? Хотите такую же? Вот моя визитка, давайте созвонимся. Давайте я тоже запишу Ваш телефон. Приятно было поболтать. До свидания!</a:t>
            </a:r>
          </a:p>
          <a:p>
            <a:pPr>
              <a:spcAft>
                <a:spcPts val="0"/>
              </a:spcAft>
            </a:pPr>
            <a:r>
              <a:rPr lang="ru-RU" sz="2400" b="1" i="0" dirty="0" smtClean="0">
                <a:latin typeface="Avenir Roman"/>
                <a:ea typeface="Calibri"/>
                <a:cs typeface="Times New Roman"/>
                <a:sym typeface="Avenir Roman"/>
              </a:rPr>
              <a:t>Пример 2.</a:t>
            </a:r>
            <a:r>
              <a:rPr lang="ru-RU" sz="2400" b="1" i="1" dirty="0" smtClean="0">
                <a:latin typeface="Avenir Roman"/>
                <a:ea typeface="Calibri"/>
                <a:cs typeface="Times New Roman"/>
                <a:sym typeface="Avenir Roman"/>
              </a:rPr>
              <a:t>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Извините, у Вас тушь размазалась. Дать зеркальце? У меня тоже была такая проблема, пока не купила водостойкую тушь в </a:t>
            </a:r>
            <a:r>
              <a:rPr lang="ru-RU" sz="2400" dirty="0" err="1" smtClean="0">
                <a:latin typeface="Avenir Roman"/>
                <a:ea typeface="Calibri"/>
                <a:cs typeface="Times New Roman"/>
                <a:sym typeface="Avenir Roman"/>
              </a:rPr>
              <a:t>Орифлэйм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. Вот уже три года только ей и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пользуюсь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. Там же приобрела двухфазовую жидкость для снятия макияжа с глаз, так как снять макияж можно лишь ей. Приятное и очень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нежное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. Аккуратно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и мягко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удаляет за минуту и бережет кожу вокруг глаз. А что нам, женщинам, важно? Правильно! Поменьше растягивать кожу при умывании. Жаль, что не все знают об этом.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В общем, т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ушь ни разу не подвела! Хоть дождь, хоть снег – все нипочем! А кисточка! Такая «умная», все делает сама! И подкручивает, и расчесывает, и удлиняет, и объем какой нужно! Хотите такую же? Позвоните мне, вот моя визитка.  Давайте я тоже запишу Ваш телефон. </a:t>
            </a:r>
          </a:p>
          <a:p>
            <a:pPr>
              <a:spcAft>
                <a:spcPts val="0"/>
              </a:spcAft>
            </a:pPr>
            <a:r>
              <a:rPr lang="ru-RU" sz="2400" b="1" i="0" dirty="0" smtClean="0">
                <a:latin typeface="Avenir Roman"/>
                <a:ea typeface="Calibri"/>
                <a:cs typeface="Times New Roman"/>
                <a:sym typeface="Avenir Roman"/>
              </a:rPr>
              <a:t>Пример</a:t>
            </a:r>
            <a:r>
              <a:rPr lang="ru-RU" sz="2400" b="1" i="0" baseline="0" dirty="0" smtClean="0">
                <a:latin typeface="Avenir Roman"/>
                <a:ea typeface="Calibri"/>
                <a:cs typeface="Times New Roman"/>
                <a:sym typeface="Avenir Roman"/>
              </a:rPr>
              <a:t> </a:t>
            </a:r>
            <a:r>
              <a:rPr lang="ru-RU" sz="2400" b="1" i="0" dirty="0" smtClean="0">
                <a:latin typeface="Avenir Roman"/>
                <a:ea typeface="Calibri"/>
                <a:cs typeface="Times New Roman"/>
                <a:sym typeface="Avenir Roman"/>
              </a:rPr>
              <a:t>3.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Какая у Вас очаровательная</a:t>
            </a:r>
            <a:r>
              <a:rPr lang="ru-RU" sz="2400" baseline="0" dirty="0" smtClean="0">
                <a:latin typeface="Avenir Roman"/>
                <a:ea typeface="Calibri"/>
                <a:cs typeface="Times New Roman"/>
                <a:sym typeface="Avenir Roman"/>
              </a:rPr>
              <a:t> 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собачка! Я тоже люблю животных. У самой дома любимый кот! Недавно смотрела социальную рекламу об использовании шкурки животных на шубы, как  печально... А сумки! Я давно покупаю сумки в </a:t>
            </a:r>
            <a:r>
              <a:rPr lang="ru-RU" sz="2400" dirty="0" err="1" smtClean="0">
                <a:latin typeface="Avenir Roman"/>
                <a:ea typeface="Calibri"/>
                <a:cs typeface="Times New Roman"/>
                <a:sym typeface="Avenir Roman"/>
              </a:rPr>
              <a:t>Орифлэйм</a:t>
            </a:r>
            <a:r>
              <a:rPr lang="ru-RU" sz="2400" dirty="0" smtClean="0">
                <a:latin typeface="Avenir Roman"/>
                <a:ea typeface="Calibri"/>
                <a:cs typeface="Times New Roman"/>
                <a:sym typeface="Avenir Roman"/>
              </a:rPr>
              <a:t>. Каждый сезон-новая! Да что там сезон?! К каждым туфелькам и к платью любому. Нравится то, что не дорого и со вкусом. Есть знакомая, которая потратила кучу денег на дорогую кожаную сумку. И теперь с ней и в пир, и в мир, и на работу.  Как Вам, например, эта? Нравится? Хотите посмотреть ассортимент? Возьмите каталог и мою визитку. Давайте и я запишу Ваш телефон. До свидания!</a:t>
            </a:r>
            <a:endParaRPr lang="ru-RU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6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ФОТО-КОЛЛАЖ УСПЕХА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r>
              <a:rPr lang="ru-RU" dirty="0" smtClean="0"/>
              <a:t>Знакомство на улице с понравившимся человеком.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Я</a:t>
            </a:r>
            <a:r>
              <a:rPr lang="ru-RU" baseline="0" dirty="0" smtClean="0"/>
              <a:t> – </a:t>
            </a:r>
            <a:r>
              <a:rPr lang="ru-RU" dirty="0" smtClean="0"/>
              <a:t>Индивидуальный предприниматель, у меня свой</a:t>
            </a:r>
            <a:r>
              <a:rPr lang="ru-RU" baseline="0" dirty="0" smtClean="0"/>
              <a:t> бизнес-центр (офис)</a:t>
            </a:r>
            <a:r>
              <a:rPr lang="ru-RU" dirty="0" smtClean="0"/>
              <a:t>,</a:t>
            </a:r>
            <a:r>
              <a:rPr lang="ru-RU" baseline="0" dirty="0" smtClean="0"/>
              <a:t> ищу активных, амбициозных людей, которые хотели бы уже через год зарабатывать </a:t>
            </a:r>
            <a:r>
              <a:rPr lang="ru-RU" baseline="0" dirty="0" smtClean="0"/>
              <a:t>150 000 тенге в </a:t>
            </a:r>
            <a:r>
              <a:rPr lang="ru-RU" baseline="0" dirty="0" smtClean="0"/>
              <a:t>качестве дополнительного дохода, сохранив свою основную работу или не бросая учебу.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Чтобы не быть голословной, я вам покажу свои фотографии (достаю коллаж). Я сотрудничаю с известной компанией</a:t>
            </a:r>
            <a:r>
              <a:rPr lang="ru-RU" baseline="0" dirty="0" smtClean="0"/>
              <a:t> </a:t>
            </a:r>
            <a:r>
              <a:rPr lang="ru-RU" dirty="0" err="1" smtClean="0"/>
              <a:t>Орифлэйм</a:t>
            </a:r>
            <a:r>
              <a:rPr lang="ru-RU" dirty="0" smtClean="0"/>
              <a:t>, наверняка вы о ней слышали.</a:t>
            </a:r>
            <a:r>
              <a:rPr lang="ru-RU" baseline="0" dirty="0" smtClean="0"/>
              <a:t> (Обычно, все слышали)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Вы знаете, что у нас есть 3 возможности для трех разных категорий людей? </a:t>
            </a:r>
          </a:p>
          <a:p>
            <a:pPr marL="628650" lvl="1" indent="-171450">
              <a:buFontTx/>
              <a:buChar char="-"/>
            </a:pPr>
            <a:r>
              <a:rPr lang="ru-RU" baseline="0" dirty="0" smtClean="0"/>
              <a:t>1-я категория – это люди, которые покупают просто для себя, никому не переплачивают, дешевле, чем в каталоге. </a:t>
            </a:r>
          </a:p>
          <a:p>
            <a:pPr marL="628650" lvl="1" indent="-171450">
              <a:buFontTx/>
              <a:buChar char="-"/>
            </a:pPr>
            <a:r>
              <a:rPr lang="ru-RU" baseline="0" dirty="0" smtClean="0"/>
              <a:t>2-я категория людей, те кто хотят и любят продавать. Вы наверное их видели. </a:t>
            </a:r>
          </a:p>
          <a:p>
            <a:pPr marL="628650" lvl="1" indent="-171450">
              <a:buFontTx/>
              <a:buChar char="-"/>
            </a:pPr>
            <a:r>
              <a:rPr lang="ru-RU" baseline="0" dirty="0" smtClean="0"/>
              <a:t>И есть 3-я категория – это те люди, которые занимаются бизнесом. К этой категории я отношусь. Обратите внимание, я людей принимаю вот на такие доходы (показываю на лестнице успеха). Вам интересна была бы такая возможность?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говорят нет, отвечаю: «Извините за беспокойство, но вы мне понравились, поэтому я к вам подошла».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спрашивают, почему вы выбрали меня: «Я ищу сейчас всего лишь 5 человек в свою команду, чтобы с ними работать и что бы у них был доход минимум </a:t>
            </a:r>
            <a:r>
              <a:rPr lang="ru-RU" baseline="0" dirty="0" smtClean="0"/>
              <a:t>150 000 тенге. </a:t>
            </a:r>
            <a:r>
              <a:rPr lang="ru-RU" baseline="0" dirty="0" smtClean="0"/>
              <a:t>в месяц. Вы мне понравились и мне кажется, что у вас есть все данные».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Если человек заинтересовался, предлагаю обменяться контактами.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Лариса </a:t>
            </a:r>
            <a:r>
              <a:rPr lang="ru-RU" dirty="0" err="1" smtClean="0"/>
              <a:t>Тремель</a:t>
            </a:r>
            <a:r>
              <a:rPr lang="ru-RU" dirty="0" smtClean="0"/>
              <a:t> самостоятельно</a:t>
            </a:r>
            <a:r>
              <a:rPr lang="ru-RU" baseline="0" dirty="0" smtClean="0"/>
              <a:t> создала листовку формата А4, на которой в примерах показывает возможности дохода в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. Поэтому, если собеседника интересует доход в любой форме (дополнительный/основной), она долго ничего не рассказывает, а просто вручает листовку и свои контакты.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Компания «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» предлагает красочный и содержательный буклет «План мечты» (код 514372, цена: </a:t>
            </a:r>
            <a:r>
              <a:rPr lang="ru-RU" baseline="0" dirty="0" smtClean="0"/>
              <a:t>60 тенге), </a:t>
            </a:r>
            <a:r>
              <a:rPr lang="ru-RU" baseline="0" dirty="0" smtClean="0"/>
              <a:t>в котором есть вся информация и расчеты реальной выгоды сотрудничества с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2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экспресс-презентации, в которой Консультант не рассказывает</a:t>
            </a:r>
            <a:r>
              <a:rPr lang="ru-RU" baseline="0" dirty="0" smtClean="0"/>
              <a:t> ни о продукции, ни о возможностях, а только о звездах, которые сотрудничали и сотрудничают с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:</a:t>
            </a:r>
          </a:p>
          <a:p>
            <a:endParaRPr lang="ru-RU" baseline="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Звезда Голливуда </a:t>
            </a:r>
            <a:r>
              <a:rPr lang="ru-RU" baseline="0" dirty="0" err="1" smtClean="0"/>
              <a:t>Деми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Мур</a:t>
            </a:r>
            <a:r>
              <a:rPr lang="ru-RU" baseline="0" dirty="0" smtClean="0"/>
              <a:t> разработала для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коллекцию и выступала на Золотой конференции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в Стокгольме.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Актриса мирового уровня Моника </a:t>
            </a:r>
            <a:r>
              <a:rPr lang="ru-RU" baseline="0" dirty="0" err="1" smtClean="0"/>
              <a:t>Белуччи</a:t>
            </a:r>
            <a:r>
              <a:rPr lang="ru-RU" baseline="0" dirty="0" smtClean="0"/>
              <a:t> рекламирует наши коллекции по уходу за кожей, в частности, легендарную серию «Королевский бархат».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Ведущая, предприниматель и общественный деятель Тина Канделаки создала вместе с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парфюм, была лицом наших акций для Консультантов.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Известный певец, победитель Евровидения, Дима Билан создал вместе с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свой именной парфюм.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Олимпийский чемпион Евгений Плющенко был лицом нескольких рекламных кампаний.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baseline="0" dirty="0" smtClean="0"/>
              <a:t>Звезды в наших каталогах, кроме всех уже перечисленных: Татьяна </a:t>
            </a:r>
            <a:r>
              <a:rPr lang="ru-RU" baseline="0" dirty="0" err="1" smtClean="0"/>
              <a:t>Навка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Алсу</a:t>
            </a:r>
            <a:r>
              <a:rPr lang="ru-RU" baseline="0" dirty="0" smtClean="0"/>
              <a:t>, Егор </a:t>
            </a:r>
            <a:r>
              <a:rPr lang="ru-RU" baseline="0" dirty="0" err="1" smtClean="0"/>
              <a:t>Бероев</a:t>
            </a:r>
            <a:r>
              <a:rPr lang="ru-RU" baseline="0" dirty="0" smtClean="0"/>
              <a:t>, Ани </a:t>
            </a:r>
            <a:r>
              <a:rPr lang="ru-RU" baseline="0" dirty="0" err="1" smtClean="0"/>
              <a:t>Лорак</a:t>
            </a:r>
            <a:r>
              <a:rPr lang="ru-RU" baseline="0" dirty="0" smtClean="0"/>
              <a:t> и т.д.</a:t>
            </a:r>
          </a:p>
          <a:p>
            <a:pPr marL="0" indent="0" algn="l">
              <a:buFont typeface="Arial" pitchFamily="34" charset="0"/>
              <a:buNone/>
            </a:pPr>
            <a:endParaRPr lang="ru-RU" baseline="0" dirty="0" smtClean="0"/>
          </a:p>
          <a:p>
            <a:pPr marL="0" indent="0" algn="l">
              <a:buFont typeface="Arial" pitchFamily="34" charset="0"/>
              <a:buNone/>
            </a:pPr>
            <a:r>
              <a:rPr lang="ru-RU" baseline="0" dirty="0" smtClean="0"/>
              <a:t>Вы можете сделать акцент, что нашей компании доверяют даже на таком «звездном» уровне.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0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Проверьте себя, ответив самостоятельно на данные вопросы.</a:t>
            </a:r>
          </a:p>
          <a:p>
            <a:endParaRPr lang="ru-RU" dirty="0" smtClean="0"/>
          </a:p>
          <a:p>
            <a:r>
              <a:rPr lang="ru-RU" b="1" dirty="0" smtClean="0"/>
              <a:t>Домашнее задание</a:t>
            </a:r>
            <a:r>
              <a:rPr lang="ru-RU" i="0" baseline="0" dirty="0" smtClean="0"/>
              <a:t>:</a:t>
            </a:r>
          </a:p>
          <a:p>
            <a:endParaRPr lang="ru-RU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Выбрать 3-5 фактов об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 (компании, продукции, возможностях), которые будете использовать, общаясь со своими знакомыми и будущими знакомыми. Подсказка: для начала советуем выбрать именно те факты, которые понравились больше всего лично Вам!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Пообщаться сегодня после тренинга с одним из своих знакомых и попытаться заинтересовать его дальнейшей беседой об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, используя техники эк</a:t>
            </a:r>
            <a:r>
              <a:rPr lang="en-US" baseline="0" dirty="0" smtClean="0"/>
              <a:t>c</a:t>
            </a:r>
            <a:r>
              <a:rPr lang="ru-RU" baseline="0" dirty="0" smtClean="0"/>
              <a:t>пресс-презентации.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4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Необходимость</a:t>
            </a:r>
            <a:r>
              <a:rPr lang="ru-RU" baseline="0" dirty="0" smtClean="0"/>
              <a:t> экспресс-презентации может возникнуть в любой момент, когда вы встречаете своего знакомого, либо знакомитесь с кем-то.</a:t>
            </a:r>
          </a:p>
          <a:p>
            <a:r>
              <a:rPr lang="ru-RU" baseline="0" dirty="0" smtClean="0"/>
              <a:t>Акцент на слове «экспресс» означает, что встреча мимолетная, короткая и у вас нет особенно много времени для полноценной презентации, например:</a:t>
            </a:r>
          </a:p>
          <a:p>
            <a:endParaRPr lang="ru-RU" baseline="0" dirty="0" smtClean="0"/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случайная встреча со знакомым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контакт с приглашенным на «холодном» рынке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в ходе любого мероприятия, куда приглашены гости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во время работы на промо стойке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во время получения заказов в офисе/на СПО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во время общения с новыми людьми в любом месте</a:t>
            </a:r>
            <a:r>
              <a:rPr lang="ru-RU" sz="2400" baseline="0" dirty="0" smtClean="0"/>
              <a:t> </a:t>
            </a:r>
            <a:endParaRPr lang="ru-RU" sz="2400" dirty="0" smtClean="0"/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при общении с попутчиками</a:t>
            </a:r>
          </a:p>
          <a:p>
            <a:pPr marL="171450" lvl="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по телефону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6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ru-RU" baseline="0" dirty="0" smtClean="0"/>
              <a:t> мнению успешных Консультантов, цель экспресс-презентации – это привлечение внимания собеседника и пробуждения его интереса для следующей встречи и дальнейшего общения. Вы можете считать, что успешно провели экспресс-презентацию, если после нее собеседник пришел на встречу «Возможности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» к вашему спонсору/Директору, посетил Мастер-класс или пригласил вас к себе вместе с Директором на домашнюю встречу.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 прошествии времени вы сможете даже регистрировать новых Бизнес-Партнеров с помощью экспресс-презентации, несмотря на то, что ее о</a:t>
            </a:r>
            <a:r>
              <a:rPr lang="ru-RU" dirty="0" smtClean="0"/>
              <a:t>птимальная продолжительность всего лишь</a:t>
            </a:r>
            <a:r>
              <a:rPr lang="ru-RU" baseline="0" dirty="0" smtClean="0"/>
              <a:t> 3-5 минут.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Экспресс-презентации</a:t>
            </a:r>
            <a:r>
              <a:rPr lang="ru-RU" baseline="0" dirty="0" smtClean="0"/>
              <a:t> могут различаться в зависимости от ожиданий вашего собеседника:</a:t>
            </a:r>
          </a:p>
          <a:p>
            <a:endParaRPr lang="ru-R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если</a:t>
            </a:r>
            <a:r>
              <a:rPr lang="ru-RU" baseline="0" dirty="0" smtClean="0"/>
              <a:t> человека интересует подработка</a:t>
            </a:r>
            <a:r>
              <a:rPr lang="uk-UA" baseline="0" dirty="0" smtClean="0"/>
              <a:t> (</a:t>
            </a:r>
            <a:r>
              <a:rPr lang="uk-UA" baseline="0" dirty="0" err="1" smtClean="0"/>
              <a:t>помимо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основной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работ</a:t>
            </a:r>
            <a:r>
              <a:rPr lang="ru-RU" baseline="0" dirty="0" smtClean="0"/>
              <a:t>ы), необходимо рассказать о Премьер-клубе для продавцов, Консультантов с большими заказами, приглашаем на встречу «Возможности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» (ВВО)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если собеседника интересует серьезный бизнес или карьера – рассказываем о Плане Успеха и приглашаем на встречу со спонсором или вышестоящим Директором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каждый человек использует косметику, поэтому всегда можно рассказать что-то о нашей продукции или программе Лояльности для покупателей.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ru-RU" sz="1200" dirty="0" smtClean="0"/>
              <a:t>Первые вопросы</a:t>
            </a:r>
            <a:r>
              <a:rPr lang="ru-RU" sz="1200" baseline="0" dirty="0" smtClean="0"/>
              <a:t> – это обычные вопросы при встрече со знакомыми: «Как дела?», «Чем сейчас занимаешься?», «Как провели праздники?», «Как дети, муж, мама?» В зависимости от ответов собеседника, мы определяем, чем можно привлечь его внимание, не тратя слишком много его времени.</a:t>
            </a:r>
          </a:p>
          <a:p>
            <a:pPr marL="0">
              <a:spcBef>
                <a:spcPts val="0"/>
              </a:spcBef>
            </a:pPr>
            <a:endParaRPr lang="ru-RU" sz="1200" dirty="0" smtClean="0"/>
          </a:p>
          <a:p>
            <a:pPr marL="0">
              <a:spcBef>
                <a:spcPts val="0"/>
              </a:spcBef>
            </a:pPr>
            <a:r>
              <a:rPr lang="ru-RU" sz="1200" b="1" dirty="0" smtClean="0"/>
              <a:t>ПРИМЕР:</a:t>
            </a:r>
            <a:r>
              <a:rPr lang="ru-RU" sz="1200" dirty="0" smtClean="0"/>
              <a:t> беседа с Еленой, давней знакомой</a:t>
            </a:r>
            <a:r>
              <a:rPr lang="ru-RU" sz="1200" baseline="0" dirty="0" smtClean="0"/>
              <a:t> – </a:t>
            </a:r>
            <a:r>
              <a:rPr lang="ru-RU" sz="1200" dirty="0" smtClean="0"/>
              <a:t>отработка списка контактов.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Сначала задаю вопросы, чтобы выяснить, на что делать акцент – продукт или возможности:</a:t>
            </a:r>
          </a:p>
          <a:p>
            <a:pPr marL="0">
              <a:spcBef>
                <a:spcPts val="0"/>
              </a:spcBef>
            </a:pPr>
            <a:endParaRPr lang="ru-RU" sz="1200" dirty="0" smtClean="0"/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Лена рассказывает про себя, в зависимости от ответов разворачиваю разговор: если целыми днями только работа и дом,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приглашаю на мероприятия к своему Директору, сделав упор на том, что очень много именно семейных встреч</a:t>
            </a:r>
            <a:r>
              <a:rPr lang="ru-RU" sz="1200" baseline="0" dirty="0" smtClean="0"/>
              <a:t> </a:t>
            </a:r>
            <a:r>
              <a:rPr lang="ru-RU" sz="1200" dirty="0" smtClean="0"/>
              <a:t>(можно приходить с мужем и детьми: «Пиратская тусовка», «Шоколад </a:t>
            </a:r>
            <a:r>
              <a:rPr lang="ru-RU" sz="1200" dirty="0" err="1" smtClean="0"/>
              <a:t>Пати</a:t>
            </a:r>
            <a:r>
              <a:rPr lang="ru-RU" sz="1200" dirty="0" smtClean="0"/>
              <a:t>» и т.д.), показываю</a:t>
            </a:r>
            <a:r>
              <a:rPr lang="ru-RU" sz="1200" baseline="0" dirty="0" smtClean="0"/>
              <a:t> фото.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Если человек любит природу</a:t>
            </a:r>
            <a:r>
              <a:rPr lang="ru-RU" sz="1200" baseline="0" dirty="0" smtClean="0"/>
              <a:t> – </a:t>
            </a:r>
            <a:r>
              <a:rPr lang="ru-RU" sz="1200" dirty="0" smtClean="0"/>
              <a:t>рассказываю про наши поездки, как весело отдыхать таким образом в большой</a:t>
            </a:r>
            <a:r>
              <a:rPr lang="ru-RU" sz="1200" baseline="0" dirty="0" smtClean="0"/>
              <a:t> компании</a:t>
            </a:r>
            <a:r>
              <a:rPr lang="ru-RU" sz="1200" dirty="0" smtClean="0"/>
              <a:t>.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Если у знакомой дети часто болеют или у самой проблемы со здоровьем – перевожу тему</a:t>
            </a:r>
            <a:r>
              <a:rPr lang="ru-RU" sz="1200" baseline="0" dirty="0" smtClean="0"/>
              <a:t> </a:t>
            </a:r>
            <a:r>
              <a:rPr lang="ru-RU" sz="1200" dirty="0" smtClean="0"/>
              <a:t>на </a:t>
            </a:r>
            <a:r>
              <a:rPr lang="ru-RU" sz="1200" dirty="0" err="1" smtClean="0"/>
              <a:t>Вэлнэс</a:t>
            </a:r>
            <a:r>
              <a:rPr lang="ru-RU" sz="1200" dirty="0" smtClean="0"/>
              <a:t>:</a:t>
            </a:r>
            <a:r>
              <a:rPr lang="ru-RU" sz="1200" baseline="0" dirty="0" smtClean="0"/>
              <a:t> </a:t>
            </a:r>
            <a:r>
              <a:rPr lang="ru-RU" sz="1200" dirty="0" smtClean="0"/>
              <a:t>рассказываю свою историю «болезни» и своего сына (очень часто болел раньше и 4 года уже не болеем),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и приглашаю на дегустацию или на встречу с подробной информацией о </a:t>
            </a:r>
            <a:r>
              <a:rPr lang="ru-RU" sz="1200" dirty="0" err="1" smtClean="0"/>
              <a:t>Вэлнэс</a:t>
            </a:r>
            <a:r>
              <a:rPr lang="ru-RU" sz="1200" dirty="0" smtClean="0"/>
              <a:t>,  рассказываю о клубе, совместных походах в парк, бассейн и т.д.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Обязательно делаю </a:t>
            </a:r>
            <a:r>
              <a:rPr lang="ru-RU" sz="1200" b="1" dirty="0" smtClean="0"/>
              <a:t>искренние</a:t>
            </a:r>
            <a:r>
              <a:rPr lang="ru-RU" sz="1200" dirty="0" smtClean="0"/>
              <a:t> комплименты (отлично выглядишь, шикарные волосы, ногти, хорошая кожа и т.д.), спрашиваю чем пользуется, где покупает и подобное,</a:t>
            </a:r>
            <a:r>
              <a:rPr lang="ru-RU" sz="1200" baseline="0" dirty="0" smtClean="0"/>
              <a:t> затем </a:t>
            </a:r>
            <a:r>
              <a:rPr lang="ru-RU" sz="1200" dirty="0" smtClean="0"/>
              <a:t>перевожу разговор на </a:t>
            </a:r>
            <a:r>
              <a:rPr lang="ru-RU" sz="1200" dirty="0" err="1" smtClean="0"/>
              <a:t>Орифлэйм</a:t>
            </a:r>
            <a:r>
              <a:rPr lang="ru-RU" sz="1200" dirty="0" smtClean="0"/>
              <a:t>,</a:t>
            </a:r>
            <a:r>
              <a:rPr lang="ru-RU" sz="1200" baseline="0" dirty="0" smtClean="0"/>
              <a:t> </a:t>
            </a:r>
            <a:r>
              <a:rPr lang="ru-RU" sz="1200" dirty="0" smtClean="0"/>
              <a:t>рассказываю про продукцию и возможность покупать со скидкой, получать подарки, участвовать в акциях и т.д.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Если знакомая говорит, что надо бы встретиться,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соглашаюсь:</a:t>
            </a:r>
            <a:r>
              <a:rPr lang="ru-RU" sz="1200" baseline="0" dirty="0" smtClean="0"/>
              <a:t> конечно</a:t>
            </a:r>
            <a:r>
              <a:rPr lang="ru-RU" sz="1200" dirty="0" smtClean="0"/>
              <a:t>, но у меня сейчас такая насыщенная жизнь</a:t>
            </a:r>
            <a:r>
              <a:rPr lang="ru-RU" sz="1200" baseline="0" dirty="0" smtClean="0"/>
              <a:t> – </a:t>
            </a:r>
            <a:r>
              <a:rPr lang="ru-RU" sz="1200" dirty="0" smtClean="0"/>
              <a:t>приходи в  мою команду, будем часто видеться, общаться, отдыхать и т.д.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Если знакомая в возрасте, у нее дети выросли и ей скучно, говорю: тебе как раз к нам и надо!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Скучать времени не будет, и опять про все мероприятия, Мастер-классы, встречи. Если пора праздников,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приглашаю выбрать подарки без суеты и лишних затрат.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Если идет</a:t>
            </a:r>
            <a:r>
              <a:rPr lang="ru-RU" sz="1200" baseline="0" dirty="0" smtClean="0"/>
              <a:t> рекрутинговая акция, делаю </a:t>
            </a:r>
            <a:r>
              <a:rPr lang="ru-RU" sz="1200" dirty="0" smtClean="0"/>
              <a:t>акцент</a:t>
            </a:r>
            <a:r>
              <a:rPr lang="ru-RU" sz="1200" baseline="0" dirty="0" smtClean="0"/>
              <a:t> на</a:t>
            </a:r>
            <a:r>
              <a:rPr lang="ru-RU" sz="1200" dirty="0" smtClean="0"/>
              <a:t> условия: «Сейчас самое время присоединиться к нам, такая шикарная акция и великолепные подарки!»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В последнее время, когда приглашаю знакомых, акцент делаю на себя</a:t>
            </a:r>
            <a:r>
              <a:rPr lang="ru-RU" sz="1200" baseline="0" dirty="0" smtClean="0"/>
              <a:t>, </a:t>
            </a:r>
            <a:r>
              <a:rPr lang="ru-RU" sz="1200" dirty="0" smtClean="0"/>
              <a:t>а не на компанию.  Сейчас на рынке очень много компаний и предложений, и людей</a:t>
            </a:r>
            <a:r>
              <a:rPr lang="ru-RU" sz="1200" baseline="0" dirty="0" smtClean="0"/>
              <a:t> больше интересует конкретный человек:</a:t>
            </a:r>
            <a:r>
              <a:rPr lang="ru-RU" sz="1200" dirty="0" smtClean="0"/>
              <a:t> если им нравится общаться со мной, они и придут ко мне, а потом уже  прислушиваются к моему предложению.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Если человек  проявил интерес  к дополнительному</a:t>
            </a:r>
            <a:r>
              <a:rPr lang="ru-RU" baseline="0" dirty="0" smtClean="0"/>
              <a:t> </a:t>
            </a:r>
            <a:r>
              <a:rPr lang="ru-RU" dirty="0" smtClean="0"/>
              <a:t>доходу, рассказываю совсем кратко: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уникальная программа поощрения новичков с подарками в течении трех периодов каталога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17 каталогов в год: новые продукты и интересные предложения каждые три недели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у нас нет каких-то</a:t>
            </a:r>
            <a:r>
              <a:rPr lang="ru-RU" baseline="0" dirty="0" smtClean="0"/>
              <a:t> </a:t>
            </a:r>
            <a:r>
              <a:rPr lang="ru-RU" dirty="0" smtClean="0"/>
              <a:t>обязательных закупок и необходимости вкладывать</a:t>
            </a:r>
            <a:r>
              <a:rPr lang="ru-RU" baseline="0" dirty="0" smtClean="0"/>
              <a:t> определенные суммы</a:t>
            </a:r>
            <a:r>
              <a:rPr lang="ru-RU" dirty="0" smtClean="0"/>
              <a:t>, поэтому можете сами решать на какую сумму </a:t>
            </a:r>
            <a:r>
              <a:rPr lang="ru-RU" baseline="0" dirty="0" smtClean="0"/>
              <a:t> и насколько часто</a:t>
            </a:r>
            <a:r>
              <a:rPr lang="ru-RU" dirty="0" smtClean="0"/>
              <a:t> заказывать продукцию для себя или своей семьи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накопительная программа с возможностью выбирать бесплатно любимые продукты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здесь привожу пример с обувным магазином: накопительная дисконтная карта, на которую падает часть потраченной суммы, которую можно накопить и обменять на пару обуви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Много акций и подарков от компании – постоянно</a:t>
            </a:r>
          </a:p>
          <a:p>
            <a:pPr marL="628650" lvl="1" indent="-171450">
              <a:buFont typeface="Symbol" pitchFamily="18" charset="2"/>
              <a:buChar char="-"/>
            </a:pPr>
            <a:r>
              <a:rPr lang="ru-RU" dirty="0" smtClean="0"/>
              <a:t>ПРОСТО – ВЫГОДНО</a:t>
            </a:r>
            <a:r>
              <a:rPr lang="ru-RU" baseline="0" dirty="0" smtClean="0"/>
              <a:t> – </a:t>
            </a:r>
            <a:r>
              <a:rPr lang="ru-RU" dirty="0" smtClean="0"/>
              <a:t>ДОСТУПНО</a:t>
            </a:r>
          </a:p>
          <a:p>
            <a:pPr marL="628650" lvl="1" indent="-171450">
              <a:buFont typeface="Symbol" pitchFamily="18" charset="2"/>
              <a:buChar char="-"/>
            </a:pPr>
            <a:endParaRPr lang="ru-R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Если интересует именно бизнес,</a:t>
            </a:r>
            <a:r>
              <a:rPr lang="ru-RU" baseline="0" dirty="0" smtClean="0"/>
              <a:t> </a:t>
            </a:r>
            <a:r>
              <a:rPr lang="ru-RU" dirty="0" smtClean="0"/>
              <a:t>то приглашаю в офис или домой для более предметного разговора, аргументируя, что про бизнес за пять</a:t>
            </a:r>
            <a:r>
              <a:rPr lang="ru-RU" baseline="0" dirty="0" smtClean="0"/>
              <a:t> минут</a:t>
            </a:r>
            <a:r>
              <a:rPr lang="ru-RU" dirty="0" smtClean="0"/>
              <a:t> не расскажешь,</a:t>
            </a:r>
            <a:r>
              <a:rPr lang="ru-RU" baseline="0" dirty="0" smtClean="0"/>
              <a:t> </a:t>
            </a:r>
            <a:r>
              <a:rPr lang="ru-RU" dirty="0" smtClean="0"/>
              <a:t>слишком много возможностей предлагает компания.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Зачастую люди проводят много времени в Интернете: в этом</a:t>
            </a:r>
            <a:r>
              <a:rPr lang="ru-RU" baseline="0" dirty="0" smtClean="0"/>
              <a:t> случае</a:t>
            </a:r>
            <a:r>
              <a:rPr lang="ru-RU" dirty="0" smtClean="0"/>
              <a:t> рассказываю про онлайн-каталог, возможность самостоятельно размещать заказы через</a:t>
            </a:r>
            <a:r>
              <a:rPr lang="ru-RU" baseline="0" dirty="0" smtClean="0"/>
              <a:t> Интернет</a:t>
            </a:r>
            <a:r>
              <a:rPr lang="ru-RU" dirty="0" smtClean="0"/>
              <a:t>, интернет-распродажи и т.д.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</a:t>
            </a:r>
            <a:r>
              <a:rPr lang="ru-RU" baseline="0" dirty="0" smtClean="0"/>
              <a:t> з</a:t>
            </a:r>
            <a:r>
              <a:rPr lang="ru-RU" dirty="0" smtClean="0"/>
              <a:t>авершении разговора</a:t>
            </a:r>
            <a:r>
              <a:rPr lang="ru-RU" baseline="0" dirty="0" smtClean="0"/>
              <a:t> от</a:t>
            </a:r>
            <a:r>
              <a:rPr lang="ru-RU" dirty="0" smtClean="0"/>
              <a:t>даю каталог с моими телефонами и беру телефон знакомой.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baseline="0" dirty="0" smtClean="0"/>
              <a:t> экспресс-презентации – «зажечь» в собеседнике интерес для дальнейшего общения. Пару интересных фактов, которые вы сами узнали о компании или продукции, или наших возможностях – это именно то, что, по мнению успешных Консультантов, привлекает внимание.</a:t>
            </a:r>
          </a:p>
          <a:p>
            <a:r>
              <a:rPr lang="ru-RU" baseline="0" dirty="0" smtClean="0"/>
              <a:t>Но фактов не должно быть слишком много – не больше пяти, чтобы не «перегружать» собеседника. Далее предлагаем вам ознакомиться со списком фактов, которыми можно гордиться. Именно их наши успешные Консультанты сообщают при экспресс-презентации – и это работает!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7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Факты, благодаря которым мы</a:t>
            </a:r>
            <a:r>
              <a:rPr lang="ru-RU" baseline="0" dirty="0" smtClean="0"/>
              <a:t> гордимся продукцией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. А что из этого больше всего нравится вам?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8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Факты, благодаря которым мы</a:t>
            </a:r>
            <a:r>
              <a:rPr lang="ru-RU" baseline="0" dirty="0" smtClean="0"/>
              <a:t> гордимся возможностями </a:t>
            </a:r>
            <a:r>
              <a:rPr lang="ru-RU" baseline="0" dirty="0" err="1" smtClean="0"/>
              <a:t>Орифлэйм</a:t>
            </a:r>
            <a:r>
              <a:rPr lang="ru-RU" baseline="0" dirty="0" smtClean="0"/>
              <a:t>. А что из этого больше всего нравится вам?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7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Факты, благодаря которым мы гордимся компанией </a:t>
            </a:r>
            <a:r>
              <a:rPr lang="ru-RU" dirty="0" err="1" smtClean="0"/>
              <a:t>Орифлэйм</a:t>
            </a:r>
            <a:r>
              <a:rPr lang="ru-RU" dirty="0" smtClean="0"/>
              <a:t>. А что из этого больше всего нравится вам?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7152" y="9227330"/>
            <a:ext cx="3494894" cy="727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80012" y="9842876"/>
            <a:ext cx="3085199" cy="27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2916" tIns="52916" rIns="52916" bIns="52916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Copyright ©2014 by Oriflame Cosmetics 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titleStyle>
    <p:body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66857" y="2191400"/>
            <a:ext cx="6503086" cy="291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7000" spc="-21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000000">
                    <a:alpha val="50000"/>
                  </a:srgbClr>
                </a:solidFill>
              </a:rPr>
              <a:t>Экспресс-презентация Орифлэйм</a:t>
            </a:r>
          </a:p>
        </p:txBody>
      </p:sp>
      <p:sp>
        <p:nvSpPr>
          <p:cNvPr id="10" name="Shape 10"/>
          <p:cNvSpPr/>
          <p:nvPr/>
        </p:nvSpPr>
        <p:spPr>
          <a:xfrm>
            <a:off x="4266857" y="5256333"/>
            <a:ext cx="6503086" cy="107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7000" spc="-210">
                <a:solidFill>
                  <a:srgbClr val="FD794A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FD794A"/>
                </a:solidFill>
              </a:rPr>
              <a:t>Основы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807">
            <a:off x="10259991" y="6157186"/>
            <a:ext cx="3380435" cy="36568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293105" y="1096158"/>
            <a:ext cx="8660859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Факты для гордости: </a:t>
            </a:r>
            <a:r>
              <a:rPr sz="5000" spc="-150">
                <a:solidFill>
                  <a:srgbClr val="FD794A"/>
                </a:solidFill>
              </a:rPr>
              <a:t>компания</a:t>
            </a:r>
          </a:p>
        </p:txBody>
      </p:sp>
      <p:sp>
        <p:nvSpPr>
          <p:cNvPr id="122" name="Shape 122"/>
          <p:cNvSpPr/>
          <p:nvPr/>
        </p:nvSpPr>
        <p:spPr>
          <a:xfrm>
            <a:off x="1024344" y="2421388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Почти 50 лет опыта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 индустрии красоты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прямых продаж</a:t>
            </a:r>
          </a:p>
        </p:txBody>
      </p:sp>
      <p:sp>
        <p:nvSpPr>
          <p:cNvPr id="123" name="Shape 123"/>
          <p:cNvSpPr/>
          <p:nvPr/>
        </p:nvSpPr>
        <p:spPr>
          <a:xfrm>
            <a:off x="4437283" y="2421388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Международное представительство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 62 странах мира</a:t>
            </a:r>
          </a:p>
        </p:txBody>
      </p:sp>
      <p:sp>
        <p:nvSpPr>
          <p:cNvPr id="124" name="Shape 124"/>
          <p:cNvSpPr/>
          <p:nvPr/>
        </p:nvSpPr>
        <p:spPr>
          <a:xfrm>
            <a:off x="7879856" y="2421388"/>
            <a:ext cx="303575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Собственное производство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+ сотрудничество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  мировыми брендами</a:t>
            </a:r>
          </a:p>
        </p:txBody>
      </p:sp>
      <p:sp>
        <p:nvSpPr>
          <p:cNvPr id="125" name="Shape 125"/>
          <p:cNvSpPr/>
          <p:nvPr/>
        </p:nvSpPr>
        <p:spPr>
          <a:xfrm>
            <a:off x="11284329" y="2421388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Собственный научно-исследовательский центр</a:t>
            </a:r>
          </a:p>
        </p:txBody>
      </p:sp>
      <p:sp>
        <p:nvSpPr>
          <p:cNvPr id="126" name="Shape 126"/>
          <p:cNvSpPr/>
          <p:nvPr/>
        </p:nvSpPr>
        <p:spPr>
          <a:xfrm>
            <a:off x="1024344" y="4395744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Благотворительность </a:t>
            </a:r>
          </a:p>
        </p:txBody>
      </p:sp>
      <p:sp>
        <p:nvSpPr>
          <p:cNvPr id="127" name="Shape 127"/>
          <p:cNvSpPr/>
          <p:nvPr/>
        </p:nvSpPr>
        <p:spPr>
          <a:xfrm>
            <a:off x="4437283" y="4395744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Компания, которая воплощает мечты людей по всему миру</a:t>
            </a:r>
          </a:p>
        </p:txBody>
      </p:sp>
      <p:sp>
        <p:nvSpPr>
          <p:cNvPr id="128" name="Shape 128"/>
          <p:cNvSpPr/>
          <p:nvPr/>
        </p:nvSpPr>
        <p:spPr>
          <a:xfrm>
            <a:off x="7879856" y="4395744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Уникальный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маркетинг-план</a:t>
            </a:r>
          </a:p>
        </p:txBody>
      </p:sp>
      <p:sp>
        <p:nvSpPr>
          <p:cNvPr id="129" name="Shape 129"/>
          <p:cNvSpPr/>
          <p:nvPr/>
        </p:nvSpPr>
        <p:spPr>
          <a:xfrm>
            <a:off x="9000197" y="6315556"/>
            <a:ext cx="10334685" cy="10423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FD794A">
                <a:alpha val="29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923997" y="6484889"/>
            <a:ext cx="10334685" cy="10423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FD794A">
                <a:alpha val="79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1298442" y="3450295"/>
            <a:ext cx="2931328" cy="162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Научно-исследовательский центр в Дублине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 Институт Исследования кожи в Стокгольме, экспертиза мирового уровня</a:t>
            </a:r>
          </a:p>
        </p:txBody>
      </p:sp>
      <p:sp>
        <p:nvSpPr>
          <p:cNvPr id="132" name="Shape 132"/>
          <p:cNvSpPr/>
          <p:nvPr/>
        </p:nvSpPr>
        <p:spPr>
          <a:xfrm>
            <a:off x="1024344" y="4783796"/>
            <a:ext cx="2931328" cy="162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Соучредитель Международного благотворительного фонда, благотворительные проекты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по всему миру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11282341" y="5227354"/>
            <a:ext cx="3082362" cy="3082133"/>
            <a:chOff x="0" y="0"/>
            <a:chExt cx="3082361" cy="3082131"/>
          </a:xfrm>
        </p:grpSpPr>
        <p:pic>
          <p:nvPicPr>
            <p:cNvPr id="133" name="image1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82362" cy="308213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4" name="Shape 134"/>
            <p:cNvSpPr/>
            <p:nvPr/>
          </p:nvSpPr>
          <p:spPr>
            <a:xfrm>
              <a:off x="0" y="0"/>
              <a:ext cx="3082362" cy="30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2" y="1054"/>
                    <a:pt x="2881" y="3162"/>
                  </a:cubicBezTo>
                  <a:cubicBezTo>
                    <a:pt x="-961" y="7380"/>
                    <a:pt x="-961" y="14220"/>
                    <a:pt x="2881" y="18438"/>
                  </a:cubicBezTo>
                  <a:cubicBezTo>
                    <a:pt x="4802" y="20546"/>
                    <a:pt x="7321" y="21600"/>
                    <a:pt x="9839" y="21600"/>
                  </a:cubicBezTo>
                  <a:cubicBezTo>
                    <a:pt x="12357" y="21600"/>
                    <a:pt x="14876" y="20546"/>
                    <a:pt x="16797" y="18438"/>
                  </a:cubicBezTo>
                  <a:cubicBezTo>
                    <a:pt x="20639" y="14220"/>
                    <a:pt x="20639" y="7380"/>
                    <a:pt x="16797" y="3162"/>
                  </a:cubicBezTo>
                  <a:cubicBezTo>
                    <a:pt x="14876" y="1054"/>
                    <a:pt x="12357" y="0"/>
                    <a:pt x="983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36" name="Shape 136"/>
          <p:cNvSpPr/>
          <p:nvPr/>
        </p:nvSpPr>
        <p:spPr>
          <a:xfrm>
            <a:off x="7881270" y="5113996"/>
            <a:ext cx="2931328" cy="136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Заработай деньги сегодня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 воплоти мечты завтра. Выплаты за 2013 год партнерам в России свыше $12000000!</a:t>
            </a:r>
          </a:p>
        </p:txBody>
      </p:sp>
      <p:sp>
        <p:nvSpPr>
          <p:cNvPr id="137" name="Shape 137"/>
          <p:cNvSpPr/>
          <p:nvPr/>
        </p:nvSpPr>
        <p:spPr>
          <a:xfrm>
            <a:off x="-1286803" y="7255356"/>
            <a:ext cx="10334685" cy="10423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D794A">
                <a:alpha val="6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9357029" y="7080334"/>
            <a:ext cx="2668314" cy="2668588"/>
            <a:chOff x="0" y="0"/>
            <a:chExt cx="2668313" cy="2668587"/>
          </a:xfrm>
        </p:grpSpPr>
        <p:pic>
          <p:nvPicPr>
            <p:cNvPr id="138" name="image15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68314" cy="26685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9" name="Shape 139"/>
            <p:cNvSpPr/>
            <p:nvPr/>
          </p:nvSpPr>
          <p:spPr>
            <a:xfrm>
              <a:off x="0" y="0"/>
              <a:ext cx="2668314" cy="266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1055"/>
                    <a:pt x="2882" y="3164"/>
                  </a:cubicBezTo>
                  <a:cubicBezTo>
                    <a:pt x="-961" y="7382"/>
                    <a:pt x="-961" y="14218"/>
                    <a:pt x="2882" y="18436"/>
                  </a:cubicBezTo>
                  <a:cubicBezTo>
                    <a:pt x="4803" y="20545"/>
                    <a:pt x="7321" y="21600"/>
                    <a:pt x="9839" y="21600"/>
                  </a:cubicBezTo>
                  <a:cubicBezTo>
                    <a:pt x="12357" y="21600"/>
                    <a:pt x="14875" y="20545"/>
                    <a:pt x="16796" y="18436"/>
                  </a:cubicBezTo>
                  <a:cubicBezTo>
                    <a:pt x="20639" y="14218"/>
                    <a:pt x="20639" y="7382"/>
                    <a:pt x="16796" y="3164"/>
                  </a:cubicBezTo>
                  <a:cubicBezTo>
                    <a:pt x="14875" y="1055"/>
                    <a:pt x="12357" y="0"/>
                    <a:pt x="983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3271818" y="6213858"/>
            <a:ext cx="3265472" cy="3265488"/>
            <a:chOff x="0" y="0"/>
            <a:chExt cx="3265470" cy="3265487"/>
          </a:xfrm>
        </p:grpSpPr>
        <p:pic>
          <p:nvPicPr>
            <p:cNvPr id="141" name="image14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65471" cy="32654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2" name="Shape 142"/>
            <p:cNvSpPr/>
            <p:nvPr/>
          </p:nvSpPr>
          <p:spPr>
            <a:xfrm>
              <a:off x="0" y="0"/>
              <a:ext cx="3265471" cy="326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1054"/>
                    <a:pt x="2882" y="3163"/>
                  </a:cubicBezTo>
                  <a:cubicBezTo>
                    <a:pt x="-961" y="7381"/>
                    <a:pt x="-961" y="14219"/>
                    <a:pt x="2882" y="18437"/>
                  </a:cubicBezTo>
                  <a:cubicBezTo>
                    <a:pt x="4803" y="20546"/>
                    <a:pt x="7321" y="21600"/>
                    <a:pt x="9839" y="21600"/>
                  </a:cubicBezTo>
                  <a:cubicBezTo>
                    <a:pt x="12357" y="21600"/>
                    <a:pt x="14875" y="20546"/>
                    <a:pt x="16796" y="18437"/>
                  </a:cubicBezTo>
                  <a:cubicBezTo>
                    <a:pt x="20639" y="14219"/>
                    <a:pt x="20639" y="7381"/>
                    <a:pt x="16796" y="3163"/>
                  </a:cubicBezTo>
                  <a:cubicBezTo>
                    <a:pt x="14875" y="1054"/>
                    <a:pt x="12357" y="0"/>
                    <a:pt x="983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433964" y="1604158"/>
            <a:ext cx="10379142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Экспресс-презентация: </a:t>
            </a:r>
            <a:r>
              <a:rPr sz="5000" spc="-150">
                <a:solidFill>
                  <a:srgbClr val="FD794A"/>
                </a:solidFill>
              </a:rPr>
              <a:t>инструменты</a:t>
            </a:r>
          </a:p>
        </p:txBody>
      </p:sp>
      <p:pic>
        <p:nvPicPr>
          <p:cNvPr id="147" name="photo-template-380-200_069-12h40m3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8958" y="3059906"/>
            <a:ext cx="3162756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11-caltalogu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0491" y="3059906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11-pres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62024" y="3059906"/>
            <a:ext cx="3162756" cy="166460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195999" y="4806862"/>
            <a:ext cx="239678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dirty="0">
                <a:solidFill>
                  <a:srgbClr val="FD794A"/>
                </a:solidFill>
              </a:rPr>
              <a:t>1</a:t>
            </a:r>
          </a:p>
        </p:txBody>
      </p:sp>
      <p:sp>
        <p:nvSpPr>
          <p:cNvPr id="151" name="Shape 151"/>
          <p:cNvSpPr/>
          <p:nvPr/>
        </p:nvSpPr>
        <p:spPr>
          <a:xfrm>
            <a:off x="2427019" y="4858478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 dirty="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rPr>
              <a:t>Фотографии</a:t>
            </a:r>
            <a:r>
              <a:rPr sz="1700" b="1" spc="-8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успеха</a:t>
            </a:r>
          </a:p>
        </p:txBody>
      </p:sp>
      <p:sp>
        <p:nvSpPr>
          <p:cNvPr id="152" name="Shape 152"/>
          <p:cNvSpPr/>
          <p:nvPr/>
        </p:nvSpPr>
        <p:spPr>
          <a:xfrm>
            <a:off x="6220958" y="4858478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Листовки, брошюры</a:t>
            </a:r>
          </a:p>
        </p:txBody>
      </p:sp>
      <p:sp>
        <p:nvSpPr>
          <p:cNvPr id="153" name="Shape 153"/>
          <p:cNvSpPr/>
          <p:nvPr/>
        </p:nvSpPr>
        <p:spPr>
          <a:xfrm>
            <a:off x="5989939" y="4806862"/>
            <a:ext cx="239677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>
                <a:solidFill>
                  <a:srgbClr val="FD794A"/>
                </a:solidFill>
              </a:rP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9813511" y="4806862"/>
            <a:ext cx="239678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>
                <a:solidFill>
                  <a:srgbClr val="FD794A"/>
                </a:solidFill>
              </a:rP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10044530" y="4858478"/>
            <a:ext cx="303575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Публикации об Орифлэйм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 СМИ</a:t>
            </a:r>
          </a:p>
        </p:txBody>
      </p:sp>
      <p:sp>
        <p:nvSpPr>
          <p:cNvPr id="156" name="Shape 156"/>
          <p:cNvSpPr/>
          <p:nvPr/>
        </p:nvSpPr>
        <p:spPr>
          <a:xfrm>
            <a:off x="2195999" y="7460993"/>
            <a:ext cx="239678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>
                <a:solidFill>
                  <a:srgbClr val="FD794A"/>
                </a:solidFill>
              </a:rPr>
              <a:t>4</a:t>
            </a:r>
          </a:p>
        </p:txBody>
      </p:sp>
      <p:sp>
        <p:nvSpPr>
          <p:cNvPr id="157" name="Shape 157"/>
          <p:cNvSpPr/>
          <p:nvPr/>
        </p:nvSpPr>
        <p:spPr>
          <a:xfrm>
            <a:off x="2427019" y="7512609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rPr>
              <a:t>Сертификаты</a:t>
            </a: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качества</a:t>
            </a:r>
          </a:p>
        </p:txBody>
      </p:sp>
      <p:sp>
        <p:nvSpPr>
          <p:cNvPr id="158" name="Shape 158"/>
          <p:cNvSpPr/>
          <p:nvPr/>
        </p:nvSpPr>
        <p:spPr>
          <a:xfrm>
            <a:off x="6220958" y="7512609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Копии наград</a:t>
            </a:r>
          </a:p>
        </p:txBody>
      </p:sp>
      <p:sp>
        <p:nvSpPr>
          <p:cNvPr id="159" name="Shape 159"/>
          <p:cNvSpPr/>
          <p:nvPr/>
        </p:nvSpPr>
        <p:spPr>
          <a:xfrm>
            <a:off x="5989939" y="7460993"/>
            <a:ext cx="239677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>
                <a:solidFill>
                  <a:srgbClr val="FD794A"/>
                </a:solidFill>
              </a:rPr>
              <a:t>5</a:t>
            </a:r>
          </a:p>
        </p:txBody>
      </p:sp>
      <p:sp>
        <p:nvSpPr>
          <p:cNvPr id="160" name="Shape 160"/>
          <p:cNvSpPr/>
          <p:nvPr/>
        </p:nvSpPr>
        <p:spPr>
          <a:xfrm>
            <a:off x="9813511" y="7460993"/>
            <a:ext cx="239678" cy="3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7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>
                <a:solidFill>
                  <a:srgbClr val="FD794A"/>
                </a:solidFill>
              </a:rPr>
              <a:t>6</a:t>
            </a:r>
          </a:p>
        </p:txBody>
      </p:sp>
      <p:sp>
        <p:nvSpPr>
          <p:cNvPr id="161" name="Shape 161"/>
          <p:cNvSpPr/>
          <p:nvPr/>
        </p:nvSpPr>
        <p:spPr>
          <a:xfrm>
            <a:off x="10044530" y="7512609"/>
            <a:ext cx="3035756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rPr>
              <a:t>Статьи </a:t>
            </a: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 корпоративных изданиях «Мир Орифлэйм»,         «Лидер Дайджест»</a:t>
            </a:r>
          </a:p>
        </p:txBody>
      </p:sp>
      <p:pic>
        <p:nvPicPr>
          <p:cNvPr id="162" name="photo-template-380-200_069-18h44m28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58958" y="5702442"/>
            <a:ext cx="3162756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hoto-template-380-200_069-20h30m09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60491" y="5702442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hoto-template-380-200_069-12h43m2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62024" y="5702442"/>
            <a:ext cx="3162756" cy="1664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3490672" y="791358"/>
            <a:ext cx="825867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 dirty="0" err="1">
                <a:solidFill>
                  <a:srgbClr val="000000">
                    <a:alpha val="50000"/>
                  </a:srgbClr>
                </a:solidFill>
              </a:rPr>
              <a:t>Пример</a:t>
            </a:r>
            <a:r>
              <a:rPr sz="5000" spc="-150" dirty="0">
                <a:solidFill>
                  <a:srgbClr val="000000">
                    <a:alpha val="50000"/>
                  </a:srgbClr>
                </a:solidFill>
              </a:rPr>
              <a:t>: 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5000" spc="-150" dirty="0" smtClean="0">
                <a:solidFill>
                  <a:srgbClr val="FD794A"/>
                </a:solidFill>
              </a:rPr>
              <a:t>общая экспресс-презентация</a:t>
            </a:r>
            <a:endParaRPr sz="5000" spc="-150" dirty="0">
              <a:solidFill>
                <a:srgbClr val="FD794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34" y="2458167"/>
            <a:ext cx="9374444" cy="65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20191" r="8209" b="30003"/>
          <a:stretch/>
        </p:blipFill>
        <p:spPr>
          <a:xfrm>
            <a:off x="1579810" y="2158934"/>
            <a:ext cx="4992569" cy="2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31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5140577" y="791358"/>
            <a:ext cx="4958846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Пример: 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FD794A"/>
                </a:solidFill>
              </a:rPr>
              <a:t>фокус на продукт</a:t>
            </a:r>
          </a:p>
        </p:txBody>
      </p:sp>
      <p:pic>
        <p:nvPicPr>
          <p:cNvPr id="170" name="orif-products-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210" y="1607387"/>
            <a:ext cx="12567580" cy="8596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Слайд 13.png"/>
          <p:cNvPicPr/>
          <p:nvPr/>
        </p:nvPicPr>
        <p:blipFill>
          <a:blip r:embed="rId3">
            <a:extLst/>
          </a:blip>
          <a:srcRect l="737" r="737"/>
          <a:stretch>
            <a:fillRect/>
          </a:stretch>
        </p:blipFill>
        <p:spPr>
          <a:xfrm>
            <a:off x="2989548" y="2308956"/>
            <a:ext cx="9260735" cy="706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867526" y="1197758"/>
            <a:ext cx="75120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Пример: </a:t>
            </a:r>
            <a:r>
              <a:rPr sz="5000" spc="-150">
                <a:solidFill>
                  <a:srgbClr val="FD794A"/>
                </a:solidFill>
              </a:rPr>
              <a:t>фокус на карьеру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964411" y="850625"/>
            <a:ext cx="9318257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 dirty="0" err="1">
                <a:solidFill>
                  <a:srgbClr val="000000">
                    <a:alpha val="50000"/>
                  </a:srgbClr>
                </a:solidFill>
              </a:rPr>
              <a:t>Пример</a:t>
            </a:r>
            <a:r>
              <a:rPr sz="5000" spc="-150" dirty="0">
                <a:solidFill>
                  <a:srgbClr val="000000">
                    <a:alpha val="50000"/>
                  </a:srgbClr>
                </a:solidFill>
              </a:rPr>
              <a:t>: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 dirty="0" err="1">
                <a:solidFill>
                  <a:srgbClr val="FD794A"/>
                </a:solidFill>
              </a:rPr>
              <a:t>фокус</a:t>
            </a:r>
            <a:r>
              <a:rPr sz="5000" spc="-150" dirty="0">
                <a:solidFill>
                  <a:srgbClr val="FD794A"/>
                </a:solidFill>
              </a:rPr>
              <a:t> </a:t>
            </a:r>
            <a:r>
              <a:rPr sz="5000" spc="-150" dirty="0" err="1">
                <a:solidFill>
                  <a:srgbClr val="FD794A"/>
                </a:solidFill>
              </a:rPr>
              <a:t>на</a:t>
            </a:r>
            <a:r>
              <a:rPr sz="5000" spc="-150" dirty="0">
                <a:solidFill>
                  <a:srgbClr val="FD794A"/>
                </a:solidFill>
              </a:rPr>
              <a:t> </a:t>
            </a:r>
            <a:r>
              <a:rPr lang="ru-RU" sz="5000" spc="-150" dirty="0" smtClean="0">
                <a:solidFill>
                  <a:srgbClr val="FD794A"/>
                </a:solidFill>
              </a:rPr>
              <a:t>дополнительный доход</a:t>
            </a:r>
            <a:endParaRPr sz="5000" spc="-150" dirty="0">
              <a:solidFill>
                <a:srgbClr val="FD794A"/>
              </a:solidFill>
            </a:endParaRPr>
          </a:p>
        </p:txBody>
      </p:sp>
      <p:pic>
        <p:nvPicPr>
          <p:cNvPr id="176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542" y="2924669"/>
            <a:ext cx="3175001" cy="4306830"/>
          </a:xfrm>
          <a:prstGeom prst="rect">
            <a:avLst/>
          </a:prstGeom>
          <a:ln>
            <a:solidFill>
              <a:srgbClr val="000000">
                <a:alpha val="98000"/>
              </a:srgbClr>
            </a:solidFill>
            <a:miter/>
          </a:ln>
        </p:spPr>
      </p:pic>
      <p:pic>
        <p:nvPicPr>
          <p:cNvPr id="177" name="image2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0514" y="2903304"/>
            <a:ext cx="3175001" cy="4378792"/>
          </a:xfrm>
          <a:prstGeom prst="rect">
            <a:avLst/>
          </a:prstGeom>
          <a:ln>
            <a:solidFill>
              <a:srgbClr val="000000">
                <a:alpha val="98000"/>
              </a:srgbClr>
            </a:solidFill>
            <a:miter/>
          </a:ln>
        </p:spPr>
      </p:pic>
      <p:pic>
        <p:nvPicPr>
          <p:cNvPr id="178" name="image3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4485" y="2925192"/>
            <a:ext cx="3175001" cy="4338417"/>
          </a:xfrm>
          <a:prstGeom prst="rect">
            <a:avLst/>
          </a:prstGeom>
          <a:ln>
            <a:solidFill>
              <a:srgbClr val="000000">
                <a:alpha val="98000"/>
              </a:srgbClr>
            </a:solidFill>
            <a:miter/>
          </a:ln>
        </p:spPr>
      </p:pic>
      <p:pic>
        <p:nvPicPr>
          <p:cNvPr id="179" name="image3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68457" y="2907497"/>
            <a:ext cx="3175001" cy="4341175"/>
          </a:xfrm>
          <a:prstGeom prst="rect">
            <a:avLst/>
          </a:prstGeom>
          <a:ln>
            <a:solidFill>
              <a:srgbClr val="000000">
                <a:alpha val="98000"/>
              </a:srgbClr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337404" y="8545331"/>
            <a:ext cx="8565192" cy="5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2800" b="1" spc="-84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84">
                <a:solidFill>
                  <a:srgbClr val="000000">
                    <a:alpha val="50000"/>
                  </a:srgbClr>
                </a:solidFill>
              </a:rPr>
              <a:t> Звезды, с которыми сотрудничает Oriflame</a:t>
            </a:r>
          </a:p>
        </p:txBody>
      </p:sp>
      <p:pic>
        <p:nvPicPr>
          <p:cNvPr id="182" name="plush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5533" y="2483794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xel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8285" y="5191454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re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1185" y="2483794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women-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06981" y="5191454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women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82633" y="5191454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tina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19881" y="2483794"/>
            <a:ext cx="304800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075123" y="850625"/>
            <a:ext cx="5096823" cy="148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Пример: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FD794A"/>
                </a:solidFill>
              </a:rPr>
              <a:t>фокус на престиж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270524" y="3438426"/>
            <a:ext cx="8248303" cy="394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Когда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необходима экспресс-презентация?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Какая цель</a:t>
            </a:r>
            <a:r>
              <a:rPr sz="2500" b="1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экспресс-презентации?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Какие бывают типы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экспресс-презентаций?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0000">
                    <a:alpha val="70000"/>
                  </a:srgbClr>
                </a:solidFill>
              </a:rPr>
              <a:t>Назовите </a:t>
            </a:r>
            <a:r>
              <a:rPr sz="2500" b="1">
                <a:solidFill>
                  <a:srgbClr val="FD794A"/>
                </a:solidFill>
              </a:rPr>
              <a:t>3-5 ключевых фактов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 для эффективной экспресс-презентации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Какие инструменты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помогают в проведении экспресс-презентации?</a:t>
            </a:r>
          </a:p>
        </p:txBody>
      </p:sp>
      <p:pic>
        <p:nvPicPr>
          <p:cNvPr id="19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7597" y="1217196"/>
            <a:ext cx="1625601" cy="1498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7611830" y="1223158"/>
            <a:ext cx="3221787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Проверьте</a:t>
            </a:r>
          </a:p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себя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749" y="2298261"/>
            <a:ext cx="9958502" cy="55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17" y="76630"/>
            <a:ext cx="1628701" cy="2197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266857" y="1209266"/>
            <a:ext cx="6503086" cy="199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7000" spc="-21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000000">
                    <a:alpha val="50000"/>
                  </a:srgbClr>
                </a:solidFill>
              </a:rPr>
              <a:t>Что вы узнаете на тренинге</a:t>
            </a:r>
          </a:p>
        </p:txBody>
      </p:sp>
      <p:sp>
        <p:nvSpPr>
          <p:cNvPr id="13" name="Shape 13"/>
          <p:cNvSpPr/>
          <p:nvPr/>
        </p:nvSpPr>
        <p:spPr>
          <a:xfrm>
            <a:off x="4279900" y="3756095"/>
            <a:ext cx="9191313" cy="457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Когда</a:t>
            </a:r>
            <a:r>
              <a:rPr sz="2500" b="1">
                <a:solidFill>
                  <a:srgbClr val="86BD4A"/>
                </a:solidFill>
              </a:rPr>
              <a:t>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необходима экспресс-презентация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Цель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экспресс-презентации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Типы</a:t>
            </a:r>
            <a:r>
              <a:rPr sz="2500">
                <a:solidFill>
                  <a:srgbClr val="86BD4A"/>
                </a:solidFill>
              </a:rPr>
              <a:t>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экспресс-презентаций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Ключевые факты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для эффективной экспресс-презентации 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Инструменты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в помощь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Примеры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презентаций успешных Консультантов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17" y="76630"/>
            <a:ext cx="1628701" cy="2197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523255" y="1858158"/>
            <a:ext cx="8200559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Экспресс-презентация: </a:t>
            </a:r>
            <a:r>
              <a:rPr sz="5000" spc="-150">
                <a:solidFill>
                  <a:srgbClr val="FD794A"/>
                </a:solidFill>
              </a:rPr>
              <a:t>когда</a:t>
            </a:r>
          </a:p>
        </p:txBody>
      </p:sp>
      <p:pic>
        <p:nvPicPr>
          <p:cNvPr id="16" name="girl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357" y="3186906"/>
            <a:ext cx="3162756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to-template-380-200_069-12h02m4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1890" y="3186906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stand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72957" y="3186906"/>
            <a:ext cx="3162756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uest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6123" y="5955506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offic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1357" y="5955502"/>
            <a:ext cx="3162756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all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60890" y="3186902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transp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52423" y="5955502"/>
            <a:ext cx="3162757" cy="16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hone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172957" y="5955502"/>
            <a:ext cx="3162756" cy="166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848398" y="4926168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 dirty="0">
                <a:solidFill>
                  <a:srgbClr val="FD794A"/>
                </a:solidFill>
              </a:rPr>
              <a:t>1</a:t>
            </a:r>
          </a:p>
        </p:txBody>
      </p:sp>
      <p:sp>
        <p:nvSpPr>
          <p:cNvPr id="25" name="Shape 25"/>
          <p:cNvSpPr/>
          <p:nvPr/>
        </p:nvSpPr>
        <p:spPr>
          <a:xfrm>
            <a:off x="1131327" y="5001605"/>
            <a:ext cx="29313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Случайная встреча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со знакомым</a:t>
            </a:r>
          </a:p>
        </p:txBody>
      </p:sp>
      <p:sp>
        <p:nvSpPr>
          <p:cNvPr id="26" name="Shape 26"/>
          <p:cNvSpPr/>
          <p:nvPr/>
        </p:nvSpPr>
        <p:spPr>
          <a:xfrm>
            <a:off x="4544266" y="5001605"/>
            <a:ext cx="29313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Контакт с приглашенным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на холодном рынке</a:t>
            </a:r>
          </a:p>
        </p:txBody>
      </p:sp>
      <p:sp>
        <p:nvSpPr>
          <p:cNvPr id="27" name="Shape 27"/>
          <p:cNvSpPr/>
          <p:nvPr/>
        </p:nvSpPr>
        <p:spPr>
          <a:xfrm>
            <a:off x="4261337" y="4926168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2</a:t>
            </a:r>
          </a:p>
        </p:txBody>
      </p:sp>
      <p:sp>
        <p:nvSpPr>
          <p:cNvPr id="28" name="Shape 28"/>
          <p:cNvSpPr/>
          <p:nvPr/>
        </p:nvSpPr>
        <p:spPr>
          <a:xfrm>
            <a:off x="7703910" y="4926168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3</a:t>
            </a:r>
          </a:p>
        </p:txBody>
      </p:sp>
      <p:sp>
        <p:nvSpPr>
          <p:cNvPr id="29" name="Shape 29"/>
          <p:cNvSpPr/>
          <p:nvPr/>
        </p:nvSpPr>
        <p:spPr>
          <a:xfrm>
            <a:off x="7986839" y="5001605"/>
            <a:ext cx="303575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В ходе любого мероприятия, куда приглашены гости</a:t>
            </a:r>
          </a:p>
        </p:txBody>
      </p:sp>
      <p:sp>
        <p:nvSpPr>
          <p:cNvPr id="30" name="Shape 30"/>
          <p:cNvSpPr/>
          <p:nvPr/>
        </p:nvSpPr>
        <p:spPr>
          <a:xfrm>
            <a:off x="11108383" y="4926168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4</a:t>
            </a:r>
          </a:p>
        </p:txBody>
      </p:sp>
      <p:sp>
        <p:nvSpPr>
          <p:cNvPr id="31" name="Shape 31"/>
          <p:cNvSpPr/>
          <p:nvPr/>
        </p:nvSpPr>
        <p:spPr>
          <a:xfrm>
            <a:off x="11391312" y="5001605"/>
            <a:ext cx="29313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Во время работы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b="1" spc="-85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на промостойке</a:t>
            </a:r>
          </a:p>
        </p:txBody>
      </p:sp>
      <p:sp>
        <p:nvSpPr>
          <p:cNvPr id="32" name="Shape 32"/>
          <p:cNvSpPr/>
          <p:nvPr/>
        </p:nvSpPr>
        <p:spPr>
          <a:xfrm>
            <a:off x="848398" y="7789524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5</a:t>
            </a:r>
          </a:p>
        </p:txBody>
      </p:sp>
      <p:sp>
        <p:nvSpPr>
          <p:cNvPr id="33" name="Shape 33"/>
          <p:cNvSpPr/>
          <p:nvPr/>
        </p:nvSpPr>
        <p:spPr>
          <a:xfrm>
            <a:off x="1131327" y="7864961"/>
            <a:ext cx="29313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Во время получения заказов в офисе/на СПО</a:t>
            </a:r>
          </a:p>
        </p:txBody>
      </p:sp>
      <p:sp>
        <p:nvSpPr>
          <p:cNvPr id="34" name="Shape 34"/>
          <p:cNvSpPr/>
          <p:nvPr/>
        </p:nvSpPr>
        <p:spPr>
          <a:xfrm>
            <a:off x="4261337" y="7789524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6</a:t>
            </a:r>
          </a:p>
        </p:txBody>
      </p:sp>
      <p:sp>
        <p:nvSpPr>
          <p:cNvPr id="35" name="Shape 35"/>
          <p:cNvSpPr/>
          <p:nvPr/>
        </p:nvSpPr>
        <p:spPr>
          <a:xfrm>
            <a:off x="4544266" y="7864961"/>
            <a:ext cx="29313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Во время общения с новыми людьми повсюду</a:t>
            </a:r>
          </a:p>
        </p:txBody>
      </p:sp>
      <p:sp>
        <p:nvSpPr>
          <p:cNvPr id="36" name="Shape 36"/>
          <p:cNvSpPr/>
          <p:nvPr/>
        </p:nvSpPr>
        <p:spPr>
          <a:xfrm>
            <a:off x="7703910" y="7789524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7</a:t>
            </a:r>
          </a:p>
        </p:txBody>
      </p:sp>
      <p:sp>
        <p:nvSpPr>
          <p:cNvPr id="37" name="Shape 37"/>
          <p:cNvSpPr/>
          <p:nvPr/>
        </p:nvSpPr>
        <p:spPr>
          <a:xfrm>
            <a:off x="7986839" y="7847322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 dirty="0">
                <a:solidFill>
                  <a:srgbClr val="000000">
                    <a:alpha val="70000"/>
                  </a:srgbClr>
                </a:solidFill>
              </a:rPr>
              <a:t>При общении с попутчиками</a:t>
            </a:r>
          </a:p>
        </p:txBody>
      </p:sp>
      <p:sp>
        <p:nvSpPr>
          <p:cNvPr id="38" name="Shape 38"/>
          <p:cNvSpPr/>
          <p:nvPr/>
        </p:nvSpPr>
        <p:spPr>
          <a:xfrm>
            <a:off x="11108383" y="7789524"/>
            <a:ext cx="239678" cy="38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1800">
                <a:solidFill>
                  <a:srgbClr val="FD794A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FD794A"/>
                </a:solidFill>
              </a:rPr>
              <a:t>8</a:t>
            </a:r>
          </a:p>
        </p:txBody>
      </p:sp>
      <p:sp>
        <p:nvSpPr>
          <p:cNvPr id="39" name="Shape 39"/>
          <p:cNvSpPr/>
          <p:nvPr/>
        </p:nvSpPr>
        <p:spPr>
          <a:xfrm>
            <a:off x="11391312" y="7864961"/>
            <a:ext cx="29313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 spc="-85" baseline="5882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1700" b="1" spc="-85" baseline="0">
                <a:solidFill>
                  <a:srgbClr val="000000">
                    <a:alpha val="70000"/>
                  </a:srgbClr>
                </a:solidFill>
              </a:rPr>
              <a:t>По телефону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3344" y="3551864"/>
            <a:ext cx="685713" cy="68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8049" y="3551864"/>
            <a:ext cx="685712" cy="68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5349" y="3551864"/>
            <a:ext cx="685712" cy="68571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3601167" y="1858158"/>
            <a:ext cx="8044736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Экспресс-презентация: </a:t>
            </a:r>
            <a:r>
              <a:rPr sz="5000" spc="-150">
                <a:solidFill>
                  <a:srgbClr val="FD794A"/>
                </a:solidFill>
              </a:rPr>
              <a:t>цель</a:t>
            </a:r>
          </a:p>
        </p:txBody>
      </p:sp>
      <p:sp>
        <p:nvSpPr>
          <p:cNvPr id="45" name="Shape 45"/>
          <p:cNvSpPr/>
          <p:nvPr/>
        </p:nvSpPr>
        <p:spPr>
          <a:xfrm>
            <a:off x="1356864" y="4563454"/>
            <a:ext cx="3984978" cy="182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D794A"/>
                </a:solidFill>
              </a:rPr>
              <a:t>Заинтересовать </a:t>
            </a: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человека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для дальнейшего общения</a:t>
            </a:r>
          </a:p>
        </p:txBody>
      </p:sp>
      <p:sp>
        <p:nvSpPr>
          <p:cNvPr id="46" name="Shape 46"/>
          <p:cNvSpPr/>
          <p:nvPr/>
        </p:nvSpPr>
        <p:spPr>
          <a:xfrm>
            <a:off x="6491897" y="4563454"/>
            <a:ext cx="3984978" cy="138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FD794A"/>
                </a:solidFill>
              </a:rPr>
              <a:t>Пригласить</a:t>
            </a:r>
            <a:r>
              <a:rPr sz="3000" b="1" spc="-90">
                <a:solidFill>
                  <a:srgbClr val="000000">
                    <a:alpha val="70000"/>
                  </a:srgbClr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на ВВО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или Мастер-класс</a:t>
            </a:r>
          </a:p>
        </p:txBody>
      </p:sp>
      <p:sp>
        <p:nvSpPr>
          <p:cNvPr id="47" name="Shape 47"/>
          <p:cNvSpPr/>
          <p:nvPr/>
        </p:nvSpPr>
        <p:spPr>
          <a:xfrm>
            <a:off x="11538031" y="4563454"/>
            <a:ext cx="3984977" cy="9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000" b="1" spc="-90" dirty="0" smtClean="0">
                <a:solidFill>
                  <a:srgbClr val="FD794A"/>
                </a:solidFill>
              </a:rPr>
              <a:t>Зарегистрировать</a:t>
            </a:r>
            <a:r>
              <a:rPr sz="3000" b="1" spc="-90" dirty="0" smtClean="0">
                <a:solidFill>
                  <a:srgbClr val="FD794A"/>
                </a:solidFill>
              </a:rPr>
              <a:t> 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в Орифлэйм</a:t>
            </a:r>
          </a:p>
        </p:txBody>
      </p:sp>
      <p:sp>
        <p:nvSpPr>
          <p:cNvPr id="48" name="Shape 48"/>
          <p:cNvSpPr/>
          <p:nvPr/>
        </p:nvSpPr>
        <p:spPr>
          <a:xfrm>
            <a:off x="4233200" y="7306733"/>
            <a:ext cx="6773600" cy="1388770"/>
          </a:xfrm>
          <a:prstGeom prst="rect">
            <a:avLst/>
          </a:prstGeom>
          <a:ln w="63500">
            <a:solidFill>
              <a:srgbClr val="8BBD58"/>
            </a:solidFill>
            <a:miter lim="400000"/>
          </a:ln>
        </p:spPr>
        <p:txBody>
          <a:bodyPr lIns="52916" tIns="52916" rIns="52916" bIns="52916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pic>
        <p:nvPicPr>
          <p:cNvPr id="4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1795" y="7664884"/>
            <a:ext cx="672468" cy="67246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5415494" y="7522633"/>
            <a:ext cx="5322711" cy="9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>
            <a:lvl1pPr>
              <a:defRPr sz="3000" spc="-90">
                <a:solidFill>
                  <a:srgbClr val="000000">
                    <a:alpha val="70000"/>
                  </a:srgbClr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Оптимальная продолжительность 3-5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573261" y="1858158"/>
            <a:ext cx="8100547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Экспресс-презентация: </a:t>
            </a:r>
            <a:r>
              <a:rPr sz="5000" spc="-150">
                <a:solidFill>
                  <a:srgbClr val="FD794A"/>
                </a:solidFill>
              </a:rPr>
              <a:t>типы</a:t>
            </a:r>
          </a:p>
        </p:txBody>
      </p:sp>
      <p:sp>
        <p:nvSpPr>
          <p:cNvPr id="53" name="Shape 53"/>
          <p:cNvSpPr/>
          <p:nvPr/>
        </p:nvSpPr>
        <p:spPr>
          <a:xfrm>
            <a:off x="1356864" y="3605579"/>
            <a:ext cx="10264202" cy="52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b="1" spc="-90">
                <a:solidFill>
                  <a:srgbClr val="000000">
                    <a:alpha val="70000"/>
                  </a:srgbClr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000000">
                    <a:alpha val="70000"/>
                  </a:srgbClr>
                </a:solidFill>
              </a:rPr>
              <a:t>В зависимости от собеседника:</a:t>
            </a:r>
          </a:p>
        </p:txBody>
      </p:sp>
      <p:sp>
        <p:nvSpPr>
          <p:cNvPr id="54" name="Shape 54"/>
          <p:cNvSpPr/>
          <p:nvPr/>
        </p:nvSpPr>
        <p:spPr>
          <a:xfrm>
            <a:off x="3392157" y="4563454"/>
            <a:ext cx="39849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b="1" spc="-90">
                <a:solidFill>
                  <a:srgbClr val="FD794A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 dirty="0" err="1">
                <a:solidFill>
                  <a:srgbClr val="FD794A"/>
                </a:solidFill>
              </a:rPr>
              <a:t>Продукция</a:t>
            </a:r>
            <a:r>
              <a:rPr sz="3000" b="1" spc="-90" dirty="0">
                <a:solidFill>
                  <a:srgbClr val="FD794A"/>
                </a:solidFill>
              </a:rPr>
              <a:t> </a:t>
            </a:r>
          </a:p>
        </p:txBody>
      </p:sp>
      <p:sp>
        <p:nvSpPr>
          <p:cNvPr id="55" name="Shape 55"/>
          <p:cNvSpPr/>
          <p:nvPr/>
        </p:nvSpPr>
        <p:spPr>
          <a:xfrm>
            <a:off x="7140831" y="4504460"/>
            <a:ext cx="398497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b="1" spc="-90">
                <a:solidFill>
                  <a:srgbClr val="FD794A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ru-RU" sz="3000" b="1" spc="-90" dirty="0" smtClean="0">
                <a:solidFill>
                  <a:srgbClr val="FD794A"/>
                </a:solidFill>
              </a:rPr>
              <a:t>Дополнительный доход</a:t>
            </a:r>
            <a:endParaRPr sz="3000" b="1" spc="-90" dirty="0">
              <a:solidFill>
                <a:srgbClr val="FD794A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1538031" y="4563454"/>
            <a:ext cx="3984977" cy="9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spc="-90" dirty="0" err="1">
                <a:solidFill>
                  <a:srgbClr val="FD794A"/>
                </a:solidFill>
              </a:rPr>
              <a:t>Бизнес</a:t>
            </a:r>
            <a:r>
              <a:rPr sz="3000" b="1" spc="-90" dirty="0">
                <a:solidFill>
                  <a:srgbClr val="FD794A"/>
                </a:solidFill>
              </a:rPr>
              <a:t> и </a:t>
            </a:r>
            <a:r>
              <a:rPr sz="3000" b="1" spc="-90" dirty="0" err="1">
                <a:solidFill>
                  <a:srgbClr val="FD794A"/>
                </a:solidFill>
              </a:rPr>
              <a:t>карьера</a:t>
            </a:r>
            <a:endParaRPr sz="3000" b="1" spc="-90" dirty="0">
              <a:solidFill>
                <a:srgbClr val="FD794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 b="1" spc="-90" dirty="0">
              <a:solidFill>
                <a:srgbClr val="FD794A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392157" y="5356315"/>
            <a:ext cx="3984978" cy="68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000000">
                    <a:alpha val="50000"/>
                  </a:srgbClr>
                </a:solidFill>
              </a:rPr>
              <a:t>Каталог</a:t>
            </a:r>
            <a:r>
              <a:rPr sz="2000" dirty="0">
                <a:solidFill>
                  <a:srgbClr val="000000">
                    <a:alpha val="50000"/>
                  </a:srgbClr>
                </a:solidFill>
              </a:rPr>
              <a:t>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000000">
                    <a:alpha val="50000"/>
                  </a:srgbClr>
                </a:solidFill>
              </a:rPr>
              <a:t>Программа</a:t>
            </a:r>
            <a:r>
              <a:rPr sz="2000" dirty="0">
                <a:solidFill>
                  <a:srgbClr val="000000">
                    <a:alpha val="50000"/>
                  </a:srgbClr>
                </a:solidFill>
              </a:rPr>
              <a:t> </a:t>
            </a:r>
            <a:r>
              <a:rPr sz="2000" dirty="0" err="1">
                <a:solidFill>
                  <a:srgbClr val="000000">
                    <a:alpha val="50000"/>
                  </a:srgbClr>
                </a:solidFill>
              </a:rPr>
              <a:t>Лояльности</a:t>
            </a:r>
            <a:endParaRPr sz="2000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111334" y="5621788"/>
            <a:ext cx="3984978" cy="38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000000">
                    <a:alpha val="50000"/>
                  </a:srgbClr>
                </a:solidFill>
              </a:rPr>
              <a:t>Премьер-клуб</a:t>
            </a:r>
            <a:endParaRPr sz="2000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1563431" y="5621788"/>
            <a:ext cx="3984977" cy="38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00">
                    <a:alpha val="50000"/>
                  </a:srgbClr>
                </a:solidFill>
              </a:rPr>
              <a:t>План Успеха</a:t>
            </a:r>
          </a:p>
        </p:txBody>
      </p:sp>
      <p:sp>
        <p:nvSpPr>
          <p:cNvPr id="60" name="Shape 60"/>
          <p:cNvSpPr/>
          <p:nvPr/>
        </p:nvSpPr>
        <p:spPr>
          <a:xfrm>
            <a:off x="4233200" y="7306733"/>
            <a:ext cx="6773600" cy="1388770"/>
          </a:xfrm>
          <a:prstGeom prst="rect">
            <a:avLst/>
          </a:prstGeom>
          <a:ln w="63500">
            <a:solidFill>
              <a:srgbClr val="8BBD58"/>
            </a:solidFill>
            <a:miter lim="400000"/>
          </a:ln>
        </p:spPr>
        <p:txBody>
          <a:bodyPr lIns="52916" tIns="52916" rIns="52916" bIns="52916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415494" y="7522633"/>
            <a:ext cx="5471142" cy="95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2916" tIns="52916" rIns="52916" bIns="52916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Тип собеседника определяется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двумя-тремя вопросами</a:t>
            </a:r>
          </a:p>
        </p:txBody>
      </p:sp>
      <p:pic>
        <p:nvPicPr>
          <p:cNvPr id="6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8373" y="7660255"/>
            <a:ext cx="519313" cy="6817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54"/>
          <p:cNvSpPr/>
          <p:nvPr/>
        </p:nvSpPr>
        <p:spPr>
          <a:xfrm>
            <a:off x="712845" y="4568369"/>
            <a:ext cx="39849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b="1" spc="-90">
                <a:solidFill>
                  <a:srgbClr val="FD794A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ru-RU" sz="3000" b="1" spc="-90" dirty="0" smtClean="0">
                <a:solidFill>
                  <a:srgbClr val="FD794A"/>
                </a:solidFill>
              </a:rPr>
              <a:t>Общая</a:t>
            </a:r>
            <a:endParaRPr sz="3000" b="1" spc="-90" dirty="0">
              <a:solidFill>
                <a:srgbClr val="FD794A"/>
              </a:solidFill>
            </a:endParaRPr>
          </a:p>
        </p:txBody>
      </p:sp>
      <p:sp>
        <p:nvSpPr>
          <p:cNvPr id="16" name="Shape 57"/>
          <p:cNvSpPr/>
          <p:nvPr/>
        </p:nvSpPr>
        <p:spPr>
          <a:xfrm>
            <a:off x="742342" y="5390727"/>
            <a:ext cx="240544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000000">
                    <a:alpha val="50000"/>
                  </a:srgbClr>
                </a:solidFill>
              </a:rPr>
              <a:t>Предложение </a:t>
            </a:r>
            <a:r>
              <a:rPr lang="ru-RU" sz="2000" dirty="0" err="1" smtClean="0">
                <a:solidFill>
                  <a:srgbClr val="000000">
                    <a:alpha val="50000"/>
                  </a:srgbClr>
                </a:solidFill>
              </a:rPr>
              <a:t>Орифлэйм</a:t>
            </a:r>
            <a:endParaRPr sz="2000" dirty="0">
              <a:solidFill>
                <a:srgbClr val="000000"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270524" y="3311426"/>
            <a:ext cx="7166942" cy="3206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1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Вопросы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2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Выявление интересов и потребностей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3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Фокус на продукт, здоровье или возможности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4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Приглашение на мероприятие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FD794A"/>
                </a:solidFill>
              </a:rPr>
              <a:t>5 </a:t>
            </a:r>
            <a:r>
              <a:rPr sz="2500">
                <a:solidFill>
                  <a:srgbClr val="000000">
                    <a:alpha val="70000"/>
                  </a:srgbClr>
                </a:solidFill>
              </a:rPr>
              <a:t>Обмен контактами</a:t>
            </a:r>
          </a:p>
        </p:txBody>
      </p:sp>
      <p:sp>
        <p:nvSpPr>
          <p:cNvPr id="65" name="Shape 65"/>
          <p:cNvSpPr/>
          <p:nvPr/>
        </p:nvSpPr>
        <p:spPr>
          <a:xfrm>
            <a:off x="2969385" y="1858158"/>
            <a:ext cx="9308299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Экспресс-презентация: </a:t>
            </a:r>
            <a:r>
              <a:rPr sz="5000" spc="-150">
                <a:solidFill>
                  <a:srgbClr val="FD794A"/>
                </a:solidFill>
              </a:rPr>
              <a:t>алгоритм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38887" y="2911670"/>
            <a:ext cx="13947194" cy="149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2916" tIns="52916" rIns="52916" bIns="52916" anchor="ctr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b="1" spc="-150" dirty="0" err="1">
                <a:solidFill>
                  <a:srgbClr val="000000">
                    <a:alpha val="50000"/>
                  </a:srgbClr>
                </a:solidFill>
              </a:rPr>
              <a:t>Несколько</a:t>
            </a:r>
            <a:r>
              <a:rPr sz="5000" b="1" spc="-150" dirty="0">
                <a:solidFill>
                  <a:srgbClr val="000000">
                    <a:alpha val="50000"/>
                  </a:srgbClr>
                </a:solidFill>
              </a:rPr>
              <a:t> </a:t>
            </a:r>
            <a:r>
              <a:rPr sz="5000" b="1" spc="-150" dirty="0" err="1">
                <a:solidFill>
                  <a:srgbClr val="000000">
                    <a:alpha val="50000"/>
                  </a:srgbClr>
                </a:solidFill>
              </a:rPr>
              <a:t>интересных</a:t>
            </a:r>
            <a:r>
              <a:rPr sz="5000" b="1" spc="-150" dirty="0">
                <a:solidFill>
                  <a:srgbClr val="000000">
                    <a:alpha val="50000"/>
                  </a:srgbClr>
                </a:solidFill>
              </a:rPr>
              <a:t> </a:t>
            </a:r>
            <a:r>
              <a:rPr sz="5000" b="1" spc="-150" dirty="0" err="1">
                <a:solidFill>
                  <a:srgbClr val="000000">
                    <a:alpha val="50000"/>
                  </a:srgbClr>
                </a:solidFill>
              </a:rPr>
              <a:t>фактов</a:t>
            </a:r>
            <a:r>
              <a:rPr sz="5000" b="1" spc="-150" dirty="0">
                <a:solidFill>
                  <a:srgbClr val="000000">
                    <a:alpha val="50000"/>
                  </a:srgbClr>
                </a:solidFill>
              </a:rPr>
              <a:t> — </a:t>
            </a:r>
            <a:r>
              <a:rPr lang="ru-RU" sz="5000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это </a:t>
            </a:r>
            <a:r>
              <a:rPr sz="5000" b="1" spc="-15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основа</a:t>
            </a:r>
            <a:r>
              <a:rPr sz="5000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sz="5000" b="1" spc="-15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b="1" spc="-15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успешной</a:t>
            </a:r>
            <a:r>
              <a:rPr sz="5000" b="1" spc="-1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sz="5000" b="1" spc="-15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экспресс-презентации</a:t>
            </a:r>
            <a:endParaRPr sz="5000" b="1" spc="-15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4098329" y="6697596"/>
            <a:ext cx="9092275" cy="9092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">
            <a:solidFill>
              <a:srgbClr val="FD794A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049396" y="7449839"/>
            <a:ext cx="9864031" cy="9864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">
            <a:solidFill>
              <a:srgbClr val="FD794A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grpSp>
        <p:nvGrpSpPr>
          <p:cNvPr id="72" name="Group 72"/>
          <p:cNvGrpSpPr/>
          <p:nvPr/>
        </p:nvGrpSpPr>
        <p:grpSpPr>
          <a:xfrm>
            <a:off x="7341262" y="5642218"/>
            <a:ext cx="3559642" cy="3559806"/>
            <a:chOff x="0" y="0"/>
            <a:chExt cx="3559640" cy="3559804"/>
          </a:xfrm>
        </p:grpSpPr>
        <p:pic>
          <p:nvPicPr>
            <p:cNvPr id="70" name="Слайд 7 Факт 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59642" cy="355980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1" name="Shape 71"/>
            <p:cNvSpPr/>
            <p:nvPr/>
          </p:nvSpPr>
          <p:spPr>
            <a:xfrm>
              <a:off x="0" y="0"/>
              <a:ext cx="3559642" cy="355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422494" y="5298626"/>
            <a:ext cx="4246960" cy="4246990"/>
            <a:chOff x="0" y="0"/>
            <a:chExt cx="4246959" cy="4246988"/>
          </a:xfrm>
        </p:grpSpPr>
        <p:pic>
          <p:nvPicPr>
            <p:cNvPr id="73" name="Слайд 7 Факт 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246960" cy="424698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4" name="Shape 74"/>
            <p:cNvSpPr/>
            <p:nvPr/>
          </p:nvSpPr>
          <p:spPr>
            <a:xfrm>
              <a:off x="0" y="0"/>
              <a:ext cx="4246960" cy="424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5" extrusionOk="0">
                  <a:moveTo>
                    <a:pt x="10799" y="0"/>
                  </a:moveTo>
                  <a:cubicBezTo>
                    <a:pt x="8035" y="0"/>
                    <a:pt x="5272" y="1005"/>
                    <a:pt x="3163" y="3016"/>
                  </a:cubicBezTo>
                  <a:cubicBezTo>
                    <a:pt x="1054" y="5026"/>
                    <a:pt x="0" y="7661"/>
                    <a:pt x="0" y="10296"/>
                  </a:cubicBezTo>
                  <a:cubicBezTo>
                    <a:pt x="0" y="12932"/>
                    <a:pt x="1054" y="15568"/>
                    <a:pt x="3163" y="17579"/>
                  </a:cubicBezTo>
                  <a:cubicBezTo>
                    <a:pt x="7381" y="21600"/>
                    <a:pt x="14219" y="21600"/>
                    <a:pt x="18437" y="17579"/>
                  </a:cubicBezTo>
                  <a:cubicBezTo>
                    <a:pt x="20546" y="15568"/>
                    <a:pt x="21600" y="12932"/>
                    <a:pt x="21600" y="10296"/>
                  </a:cubicBezTo>
                  <a:cubicBezTo>
                    <a:pt x="21600" y="7661"/>
                    <a:pt x="20546" y="5026"/>
                    <a:pt x="18437" y="3016"/>
                  </a:cubicBezTo>
                  <a:cubicBezTo>
                    <a:pt x="16328" y="1005"/>
                    <a:pt x="13563" y="0"/>
                    <a:pt x="1079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180932" y="1858158"/>
            <a:ext cx="8885205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Факты для гордости: </a:t>
            </a:r>
            <a:r>
              <a:rPr sz="5000" spc="-150">
                <a:solidFill>
                  <a:srgbClr val="FD794A"/>
                </a:solidFill>
              </a:rPr>
              <a:t>продукция</a:t>
            </a:r>
          </a:p>
        </p:txBody>
      </p:sp>
      <p:sp>
        <p:nvSpPr>
          <p:cNvPr id="78" name="Shape 78"/>
          <p:cNvSpPr/>
          <p:nvPr/>
        </p:nvSpPr>
        <p:spPr>
          <a:xfrm>
            <a:off x="1024344" y="3183388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 dirty="0">
                <a:solidFill>
                  <a:srgbClr val="000000">
                    <a:alpha val="70000"/>
                  </a:srgbClr>
                </a:solidFill>
              </a:rPr>
              <a:t>Натуральная популярная продукция </a:t>
            </a:r>
          </a:p>
        </p:txBody>
      </p:sp>
      <p:sp>
        <p:nvSpPr>
          <p:cNvPr id="79" name="Shape 79"/>
          <p:cNvSpPr/>
          <p:nvPr/>
        </p:nvSpPr>
        <p:spPr>
          <a:xfrm>
            <a:off x="4437283" y="3183388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Все для каждого члена вашей семьи любого возраста</a:t>
            </a:r>
          </a:p>
        </p:txBody>
      </p:sp>
      <p:sp>
        <p:nvSpPr>
          <p:cNvPr id="80" name="Shape 80"/>
          <p:cNvSpPr/>
          <p:nvPr/>
        </p:nvSpPr>
        <p:spPr>
          <a:xfrm>
            <a:off x="7879856" y="3183388"/>
            <a:ext cx="303575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Собственная экспертиза мирового уровня </a:t>
            </a:r>
          </a:p>
        </p:txBody>
      </p:sp>
      <p:sp>
        <p:nvSpPr>
          <p:cNvPr id="81" name="Shape 81"/>
          <p:cNvSpPr/>
          <p:nvPr/>
        </p:nvSpPr>
        <p:spPr>
          <a:xfrm>
            <a:off x="11284329" y="3183388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Соотношение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цена / качество</a:t>
            </a:r>
          </a:p>
        </p:txBody>
      </p:sp>
      <p:sp>
        <p:nvSpPr>
          <p:cNvPr id="82" name="Shape 82"/>
          <p:cNvSpPr/>
          <p:nvPr/>
        </p:nvSpPr>
        <p:spPr>
          <a:xfrm>
            <a:off x="1024344" y="5792744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Wellness: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категория здоровья </a:t>
            </a:r>
          </a:p>
        </p:txBody>
      </p:sp>
      <p:sp>
        <p:nvSpPr>
          <p:cNvPr id="83" name="Shape 83"/>
          <p:cNvSpPr/>
          <p:nvPr/>
        </p:nvSpPr>
        <p:spPr>
          <a:xfrm>
            <a:off x="4437283" y="5792744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Серия Эколлаген </a:t>
            </a:r>
          </a:p>
        </p:txBody>
      </p:sp>
      <p:sp>
        <p:nvSpPr>
          <p:cNvPr id="84" name="Shape 84"/>
          <p:cNvSpPr/>
          <p:nvPr/>
        </p:nvSpPr>
        <p:spPr>
          <a:xfrm>
            <a:off x="7879856" y="5792744"/>
            <a:ext cx="29313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Клиенты Орифлэйм — звезды мирового уровня</a:t>
            </a:r>
          </a:p>
        </p:txBody>
      </p:sp>
      <p:sp>
        <p:nvSpPr>
          <p:cNvPr id="85" name="Shape 85"/>
          <p:cNvSpPr/>
          <p:nvPr/>
        </p:nvSpPr>
        <p:spPr>
          <a:xfrm>
            <a:off x="11284329" y="5792744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Личный пример</a:t>
            </a:r>
          </a:p>
        </p:txBody>
      </p:sp>
      <p:sp>
        <p:nvSpPr>
          <p:cNvPr id="86" name="Shape 86"/>
          <p:cNvSpPr/>
          <p:nvPr/>
        </p:nvSpPr>
        <p:spPr>
          <a:xfrm>
            <a:off x="1024344" y="3958295"/>
            <a:ext cx="2931328" cy="111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Продукция из Швеции премиум-класса,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которую регулярно награждают премиями</a:t>
            </a:r>
          </a:p>
        </p:txBody>
      </p:sp>
      <p:sp>
        <p:nvSpPr>
          <p:cNvPr id="87" name="Shape 87"/>
          <p:cNvSpPr/>
          <p:nvPr/>
        </p:nvSpPr>
        <p:spPr>
          <a:xfrm>
            <a:off x="4437283" y="4224995"/>
            <a:ext cx="2931328" cy="111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Ассортимент 1000 наименований,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из них 450 обновляются ежегодно</a:t>
            </a:r>
          </a:p>
        </p:txBody>
      </p:sp>
      <p:sp>
        <p:nvSpPr>
          <p:cNvPr id="88" name="Shape 88"/>
          <p:cNvSpPr/>
          <p:nvPr/>
        </p:nvSpPr>
        <p:spPr>
          <a:xfrm>
            <a:off x="7881270" y="3958295"/>
            <a:ext cx="2931328" cy="1368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30 патентов, научно-исследовательский центр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в Дублине, Институт исследования кожи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в Стокгольме</a:t>
            </a:r>
          </a:p>
        </p:txBody>
      </p:sp>
      <p:sp>
        <p:nvSpPr>
          <p:cNvPr id="89" name="Shape 89"/>
          <p:cNvSpPr/>
          <p:nvPr/>
        </p:nvSpPr>
        <p:spPr>
          <a:xfrm>
            <a:off x="11298442" y="3958295"/>
            <a:ext cx="2931328" cy="111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Оптимальное соотношение цена / качество, приобретение напрямую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от производителя</a:t>
            </a:r>
          </a:p>
        </p:txBody>
      </p:sp>
      <p:sp>
        <p:nvSpPr>
          <p:cNvPr id="90" name="Shape 90"/>
          <p:cNvSpPr/>
          <p:nvPr/>
        </p:nvSpPr>
        <p:spPr>
          <a:xfrm>
            <a:off x="1024344" y="6561796"/>
            <a:ext cx="2931328" cy="111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Рекомендована НИИ Питания Академии наук России, а также известными спортсменами</a:t>
            </a:r>
          </a:p>
        </p:txBody>
      </p:sp>
      <p:sp>
        <p:nvSpPr>
          <p:cNvPr id="91" name="Shape 91"/>
          <p:cNvSpPr/>
          <p:nvPr/>
        </p:nvSpPr>
        <p:spPr>
          <a:xfrm>
            <a:off x="4437283" y="6278162"/>
            <a:ext cx="2931328" cy="35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Революция в косметологии</a:t>
            </a:r>
          </a:p>
        </p:txBody>
      </p:sp>
      <p:sp>
        <p:nvSpPr>
          <p:cNvPr id="92" name="Shape 92"/>
          <p:cNvSpPr/>
          <p:nvPr/>
        </p:nvSpPr>
        <p:spPr>
          <a:xfrm>
            <a:off x="11287156" y="6278163"/>
            <a:ext cx="2931328" cy="8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Любимый продукт, легендарный продукт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или серия</a:t>
            </a:r>
          </a:p>
        </p:txBody>
      </p:sp>
      <p:sp>
        <p:nvSpPr>
          <p:cNvPr id="93" name="Shape 93"/>
          <p:cNvSpPr/>
          <p:nvPr/>
        </p:nvSpPr>
        <p:spPr>
          <a:xfrm>
            <a:off x="11133666" y="5692548"/>
            <a:ext cx="2972256" cy="1659997"/>
          </a:xfrm>
          <a:prstGeom prst="rect">
            <a:avLst/>
          </a:prstGeom>
          <a:ln w="63500">
            <a:solidFill>
              <a:srgbClr val="FD794A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811324" y="1350158"/>
            <a:ext cx="9624422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Факты для гордости: </a:t>
            </a:r>
            <a:r>
              <a:rPr sz="5000" spc="-150">
                <a:solidFill>
                  <a:srgbClr val="FD794A"/>
                </a:solidFill>
              </a:rPr>
              <a:t>возможности</a:t>
            </a:r>
          </a:p>
        </p:txBody>
      </p:sp>
      <p:sp>
        <p:nvSpPr>
          <p:cNvPr id="96" name="Shape 96"/>
          <p:cNvSpPr/>
          <p:nvPr/>
        </p:nvSpPr>
        <p:spPr>
          <a:xfrm>
            <a:off x="1024344" y="2548388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 dirty="0">
                <a:solidFill>
                  <a:srgbClr val="000000">
                    <a:alpha val="70000"/>
                  </a:srgbClr>
                </a:solidFill>
              </a:rPr>
              <a:t>Скидки</a:t>
            </a:r>
          </a:p>
        </p:txBody>
      </p:sp>
      <p:sp>
        <p:nvSpPr>
          <p:cNvPr id="97" name="Shape 97"/>
          <p:cNvSpPr/>
          <p:nvPr/>
        </p:nvSpPr>
        <p:spPr>
          <a:xfrm>
            <a:off x="4437283" y="2548388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Живые деньги здесь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и сейчас</a:t>
            </a:r>
          </a:p>
        </p:txBody>
      </p:sp>
      <p:sp>
        <p:nvSpPr>
          <p:cNvPr id="98" name="Shape 98"/>
          <p:cNvSpPr/>
          <p:nvPr/>
        </p:nvSpPr>
        <p:spPr>
          <a:xfrm>
            <a:off x="7879856" y="2548388"/>
            <a:ext cx="303575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Свободный график работы</a:t>
            </a:r>
          </a:p>
        </p:txBody>
      </p:sp>
      <p:sp>
        <p:nvSpPr>
          <p:cNvPr id="99" name="Shape 99"/>
          <p:cNvSpPr/>
          <p:nvPr/>
        </p:nvSpPr>
        <p:spPr>
          <a:xfrm>
            <a:off x="11284329" y="2548388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Свобода выбора клиентов и партнеров</a:t>
            </a:r>
          </a:p>
        </p:txBody>
      </p:sp>
      <p:sp>
        <p:nvSpPr>
          <p:cNvPr id="100" name="Shape 100"/>
          <p:cNvSpPr/>
          <p:nvPr/>
        </p:nvSpPr>
        <p:spPr>
          <a:xfrm>
            <a:off x="1024344" y="4776744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Собственный бизнес без риска и инвестиций</a:t>
            </a:r>
          </a:p>
        </p:txBody>
      </p:sp>
      <p:sp>
        <p:nvSpPr>
          <p:cNvPr id="101" name="Shape 101"/>
          <p:cNvSpPr/>
          <p:nvPr/>
        </p:nvSpPr>
        <p:spPr>
          <a:xfrm>
            <a:off x="1024344" y="6673277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17 зарплат в год</a:t>
            </a:r>
          </a:p>
        </p:txBody>
      </p:sp>
      <p:sp>
        <p:nvSpPr>
          <p:cNvPr id="102" name="Shape 102"/>
          <p:cNvSpPr/>
          <p:nvPr/>
        </p:nvSpPr>
        <p:spPr>
          <a:xfrm>
            <a:off x="4446103" y="4776744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Награды за достижения</a:t>
            </a:r>
          </a:p>
        </p:txBody>
      </p:sp>
      <p:sp>
        <p:nvSpPr>
          <p:cNvPr id="103" name="Shape 103"/>
          <p:cNvSpPr/>
          <p:nvPr/>
        </p:nvSpPr>
        <p:spPr>
          <a:xfrm>
            <a:off x="11291582" y="4764795"/>
            <a:ext cx="2931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Личный пример</a:t>
            </a:r>
          </a:p>
        </p:txBody>
      </p:sp>
      <p:sp>
        <p:nvSpPr>
          <p:cNvPr id="104" name="Shape 104"/>
          <p:cNvSpPr/>
          <p:nvPr/>
        </p:nvSpPr>
        <p:spPr>
          <a:xfrm>
            <a:off x="1024344" y="2942295"/>
            <a:ext cx="2931328" cy="111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Покупаете для себя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со скидкой 18%, рекомендуете другим – выгода до 50% и подарки</a:t>
            </a:r>
          </a:p>
        </p:txBody>
      </p:sp>
      <p:sp>
        <p:nvSpPr>
          <p:cNvPr id="105" name="Shape 105"/>
          <p:cNvSpPr/>
          <p:nvPr/>
        </p:nvSpPr>
        <p:spPr>
          <a:xfrm>
            <a:off x="11298442" y="3323295"/>
            <a:ext cx="2931328" cy="111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Оптимальное соотношение цена / качество, приобретение напрямую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от производителя</a:t>
            </a:r>
          </a:p>
        </p:txBody>
      </p:sp>
      <p:sp>
        <p:nvSpPr>
          <p:cNvPr id="106" name="Shape 106"/>
          <p:cNvSpPr/>
          <p:nvPr/>
        </p:nvSpPr>
        <p:spPr>
          <a:xfrm>
            <a:off x="11294410" y="5250215"/>
            <a:ext cx="2931328" cy="8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История успеха: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фото с мероприятий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или поездок</a:t>
            </a:r>
          </a:p>
        </p:txBody>
      </p:sp>
      <p:sp>
        <p:nvSpPr>
          <p:cNvPr id="107" name="Shape 107"/>
          <p:cNvSpPr/>
          <p:nvPr/>
        </p:nvSpPr>
        <p:spPr>
          <a:xfrm>
            <a:off x="11140920" y="4664600"/>
            <a:ext cx="2972256" cy="1659996"/>
          </a:xfrm>
          <a:prstGeom prst="rect">
            <a:avLst/>
          </a:prstGeom>
          <a:ln w="63500">
            <a:solidFill>
              <a:srgbClr val="FD794A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472917" y="5185962"/>
            <a:ext cx="2931328" cy="136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Премия от $1000 до $1000000, поездки 3 раза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в год в экзотические страны, автомобили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000000">
                    <a:alpha val="50000"/>
                  </a:srgbClr>
                </a:solidFill>
              </a:rPr>
              <a:t>в подарок</a:t>
            </a:r>
          </a:p>
        </p:txBody>
      </p:sp>
      <p:sp>
        <p:nvSpPr>
          <p:cNvPr id="109" name="Shape 109"/>
          <p:cNvSpPr/>
          <p:nvPr/>
        </p:nvSpPr>
        <p:spPr>
          <a:xfrm>
            <a:off x="7849869" y="4776744"/>
            <a:ext cx="29313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000000">
                    <a:alpha val="70000"/>
                  </a:srgbClr>
                </a:solidFill>
              </a:rPr>
              <a:t>Европейский уровень жизни</a:t>
            </a:r>
          </a:p>
        </p:txBody>
      </p:sp>
      <p:sp>
        <p:nvSpPr>
          <p:cNvPr id="110" name="Shape 110"/>
          <p:cNvSpPr/>
          <p:nvPr/>
        </p:nvSpPr>
        <p:spPr>
          <a:xfrm>
            <a:off x="4741464" y="7738446"/>
            <a:ext cx="10334685" cy="10423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>
            <a:solidFill>
              <a:srgbClr val="FD794A">
                <a:alpha val="6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grpSp>
        <p:nvGrpSpPr>
          <p:cNvPr id="113" name="Group 113"/>
          <p:cNvGrpSpPr/>
          <p:nvPr/>
        </p:nvGrpSpPr>
        <p:grpSpPr>
          <a:xfrm>
            <a:off x="9012068" y="6556320"/>
            <a:ext cx="3032483" cy="3032502"/>
            <a:chOff x="0" y="0"/>
            <a:chExt cx="3032481" cy="3032501"/>
          </a:xfrm>
        </p:grpSpPr>
        <p:pic>
          <p:nvPicPr>
            <p:cNvPr id="111" name="Слайд 9 Возможности 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32482" cy="303250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0" y="0"/>
              <a:ext cx="3032482" cy="303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8" y="0"/>
                  </a:moveTo>
                  <a:cubicBezTo>
                    <a:pt x="7320" y="0"/>
                    <a:pt x="4803" y="1005"/>
                    <a:pt x="2881" y="3016"/>
                  </a:cubicBezTo>
                  <a:cubicBezTo>
                    <a:pt x="-961" y="7037"/>
                    <a:pt x="-961" y="13558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8"/>
                    <a:pt x="20639" y="7037"/>
                    <a:pt x="16797" y="3016"/>
                  </a:cubicBezTo>
                  <a:cubicBezTo>
                    <a:pt x="14875" y="1005"/>
                    <a:pt x="12356" y="0"/>
                    <a:pt x="9838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4140178" y="7031475"/>
            <a:ext cx="2751808" cy="2751535"/>
            <a:chOff x="0" y="0"/>
            <a:chExt cx="2751806" cy="2751534"/>
          </a:xfrm>
        </p:grpSpPr>
        <p:pic>
          <p:nvPicPr>
            <p:cNvPr id="114" name="Слайд 9 Возможности 5 (1)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51807" cy="275153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0" y="0"/>
              <a:ext cx="2751807" cy="275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40" y="0"/>
                  </a:moveTo>
                  <a:cubicBezTo>
                    <a:pt x="7322" y="0"/>
                    <a:pt x="4802" y="1053"/>
                    <a:pt x="2881" y="3162"/>
                  </a:cubicBezTo>
                  <a:cubicBezTo>
                    <a:pt x="-961" y="7380"/>
                    <a:pt x="-961" y="14220"/>
                    <a:pt x="2881" y="18438"/>
                  </a:cubicBezTo>
                  <a:cubicBezTo>
                    <a:pt x="4802" y="20547"/>
                    <a:pt x="7322" y="21600"/>
                    <a:pt x="9840" y="21600"/>
                  </a:cubicBezTo>
                  <a:cubicBezTo>
                    <a:pt x="12358" y="21600"/>
                    <a:pt x="14876" y="20547"/>
                    <a:pt x="16797" y="18438"/>
                  </a:cubicBezTo>
                  <a:cubicBezTo>
                    <a:pt x="20639" y="14220"/>
                    <a:pt x="20639" y="7380"/>
                    <a:pt x="16797" y="3162"/>
                  </a:cubicBezTo>
                  <a:cubicBezTo>
                    <a:pt x="14876" y="1053"/>
                    <a:pt x="12358" y="0"/>
                    <a:pt x="9840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6148197" y="6205391"/>
            <a:ext cx="3265472" cy="3265489"/>
            <a:chOff x="0" y="0"/>
            <a:chExt cx="3265470" cy="3265487"/>
          </a:xfrm>
        </p:grpSpPr>
        <p:pic>
          <p:nvPicPr>
            <p:cNvPr id="117" name="Слайд 9 Возможности 1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65471" cy="32654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8" name="Shape 118"/>
            <p:cNvSpPr/>
            <p:nvPr/>
          </p:nvSpPr>
          <p:spPr>
            <a:xfrm>
              <a:off x="0" y="0"/>
              <a:ext cx="3265471" cy="326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1054"/>
                    <a:pt x="2882" y="3163"/>
                  </a:cubicBezTo>
                  <a:cubicBezTo>
                    <a:pt x="-961" y="7381"/>
                    <a:pt x="-961" y="14219"/>
                    <a:pt x="2882" y="18437"/>
                  </a:cubicBezTo>
                  <a:cubicBezTo>
                    <a:pt x="4803" y="20546"/>
                    <a:pt x="7321" y="21600"/>
                    <a:pt x="9839" y="21600"/>
                  </a:cubicBezTo>
                  <a:cubicBezTo>
                    <a:pt x="12357" y="21600"/>
                    <a:pt x="14875" y="20546"/>
                    <a:pt x="16796" y="18437"/>
                  </a:cubicBezTo>
                  <a:cubicBezTo>
                    <a:pt x="20639" y="14219"/>
                    <a:pt x="20639" y="7381"/>
                    <a:pt x="16796" y="3163"/>
                  </a:cubicBezTo>
                  <a:cubicBezTo>
                    <a:pt x="14875" y="1054"/>
                    <a:pt x="12357" y="0"/>
                    <a:pt x="9839" y="0"/>
                  </a:cubicBezTo>
                  <a:close/>
                </a:path>
              </a:pathLst>
            </a:custGeom>
            <a:ln w="3175" cap="flat">
              <a:solidFill>
                <a:srgbClr val="FD794A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>
          <a:alpha val="50000"/>
        </a:srgbClr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2393</Words>
  <Application>Microsoft Office PowerPoint</Application>
  <PresentationFormat>Произвольный</PresentationFormat>
  <Paragraphs>257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Svystun, Martha</dc:creator>
  <cp:lastModifiedBy>Astanina, Yulia</cp:lastModifiedBy>
  <cp:revision>15</cp:revision>
  <dcterms:modified xsi:type="dcterms:W3CDTF">2014-08-08T11:16:35Z</dcterms:modified>
</cp:coreProperties>
</file>